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4" r:id="rId3"/>
    <p:sldId id="257" r:id="rId4"/>
    <p:sldId id="262" r:id="rId5"/>
    <p:sldId id="261" r:id="rId6"/>
    <p:sldId id="263" r:id="rId7"/>
    <p:sldId id="260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8"/>
    <p:restoredTop sz="94790" autoAdjust="0"/>
  </p:normalViewPr>
  <p:slideViewPr>
    <p:cSldViewPr snapToGrid="0" snapToObjects="1">
      <p:cViewPr varScale="1">
        <p:scale>
          <a:sx n="76" d="100"/>
          <a:sy n="76" d="100"/>
        </p:scale>
        <p:origin x="2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uoxiaoyue\Desktop\&#20799;&#31461;&#25104;&#38271;&#25237;&#34701;&#36164;&#27719;&#24635;_V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10114731673851E-2"/>
          <c:y val="2.9543998846155637E-2"/>
          <c:w val="0.93649389869783861"/>
          <c:h val="0.588779070338497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Sheet1!$A$2:$A$17</c:f>
              <c:strCache>
                <c:ptCount val="16"/>
                <c:pt idx="0">
                  <c:v>少儿英语</c:v>
                </c:pt>
                <c:pt idx="1">
                  <c:v>STEAM</c:v>
                </c:pt>
                <c:pt idx="2">
                  <c:v>艺体培训</c:v>
                </c:pt>
                <c:pt idx="3">
                  <c:v>课程&amp;内容</c:v>
                </c:pt>
                <c:pt idx="4">
                  <c:v>教玩具</c:v>
                </c:pt>
                <c:pt idx="5">
                  <c:v>家庭教育</c:v>
                </c:pt>
                <c:pt idx="6">
                  <c:v>信息化平台/工具</c:v>
                </c:pt>
                <c:pt idx="7">
                  <c:v>幼儿园</c:v>
                </c:pt>
                <c:pt idx="8">
                  <c:v>脑科学&amp;思维训练</c:v>
                </c:pt>
                <c:pt idx="9">
                  <c:v>日托</c:v>
                </c:pt>
                <c:pt idx="10">
                  <c:v>电商</c:v>
                </c:pt>
                <c:pt idx="11">
                  <c:v>教育综合体</c:v>
                </c:pt>
                <c:pt idx="12">
                  <c:v>早教</c:v>
                </c:pt>
                <c:pt idx="13">
                  <c:v>媒体</c:v>
                </c:pt>
                <c:pt idx="14">
                  <c:v>营养健康</c:v>
                </c:pt>
                <c:pt idx="15">
                  <c:v>其他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77</c:v>
                </c:pt>
                <c:pt idx="1">
                  <c:v>71</c:v>
                </c:pt>
                <c:pt idx="2">
                  <c:v>62</c:v>
                </c:pt>
                <c:pt idx="3">
                  <c:v>32</c:v>
                </c:pt>
                <c:pt idx="4">
                  <c:v>29</c:v>
                </c:pt>
                <c:pt idx="5">
                  <c:v>25</c:v>
                </c:pt>
                <c:pt idx="6">
                  <c:v>18</c:v>
                </c:pt>
                <c:pt idx="7">
                  <c:v>16</c:v>
                </c:pt>
                <c:pt idx="8">
                  <c:v>13</c:v>
                </c:pt>
                <c:pt idx="9">
                  <c:v>13</c:v>
                </c:pt>
                <c:pt idx="10">
                  <c:v>11</c:v>
                </c:pt>
                <c:pt idx="11">
                  <c:v>8</c:v>
                </c:pt>
                <c:pt idx="12">
                  <c:v>8</c:v>
                </c:pt>
                <c:pt idx="13">
                  <c:v>2</c:v>
                </c:pt>
                <c:pt idx="14">
                  <c:v>2</c:v>
                </c:pt>
                <c:pt idx="15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3424320"/>
        <c:axId val="413415304"/>
      </c:barChart>
      <c:catAx>
        <c:axId val="41342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413415304"/>
        <c:crosses val="autoZero"/>
        <c:auto val="1"/>
        <c:lblAlgn val="ctr"/>
        <c:lblOffset val="100"/>
        <c:noMultiLvlLbl val="0"/>
      </c:catAx>
      <c:valAx>
        <c:axId val="413415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413424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CF2BC3-6F81-4E0D-B29D-2975AA0F91AD}" type="datetimeFigureOut">
              <a:rPr lang="zh-CN" altLang="en-US" smtClean="0"/>
              <a:t>2018/11/10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DC3EC-9E15-4A96-9E11-C2E7432E77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389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DC3EC-9E15-4A96-9E11-C2E7432E771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97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7A30-7160-3847-8591-5A4855333386}" type="datetimeFigureOut">
              <a:rPr kumimoji="1" lang="zh-CN" altLang="en-US" smtClean="0"/>
              <a:t>2018/11/10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63F3-84DB-CB4E-8615-2DC657B647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7A30-7160-3847-8591-5A4855333386}" type="datetimeFigureOut">
              <a:rPr kumimoji="1" lang="zh-CN" altLang="en-US" smtClean="0"/>
              <a:t>2018/11/10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63F3-84DB-CB4E-8615-2DC657B647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7A30-7160-3847-8591-5A4855333386}" type="datetimeFigureOut">
              <a:rPr kumimoji="1" lang="zh-CN" altLang="en-US" smtClean="0"/>
              <a:t>2018/11/10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63F3-84DB-CB4E-8615-2DC657B647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7A30-7160-3847-8591-5A4855333386}" type="datetimeFigureOut">
              <a:rPr kumimoji="1" lang="zh-CN" altLang="en-US" smtClean="0"/>
              <a:t>2018/11/10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63F3-84DB-CB4E-8615-2DC657B647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7A30-7160-3847-8591-5A4855333386}" type="datetimeFigureOut">
              <a:rPr kumimoji="1" lang="zh-CN" altLang="en-US" smtClean="0"/>
              <a:t>2018/11/10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63F3-84DB-CB4E-8615-2DC657B647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7A30-7160-3847-8591-5A4855333386}" type="datetimeFigureOut">
              <a:rPr kumimoji="1" lang="zh-CN" altLang="en-US" smtClean="0"/>
              <a:t>2018/11/10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63F3-84DB-CB4E-8615-2DC657B647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7A30-7160-3847-8591-5A4855333386}" type="datetimeFigureOut">
              <a:rPr kumimoji="1" lang="zh-CN" altLang="en-US" smtClean="0"/>
              <a:t>2018/11/10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63F3-84DB-CB4E-8615-2DC657B647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7A30-7160-3847-8591-5A4855333386}" type="datetimeFigureOut">
              <a:rPr kumimoji="1" lang="zh-CN" altLang="en-US" smtClean="0"/>
              <a:t>2018/11/10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63F3-84DB-CB4E-8615-2DC657B647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7A30-7160-3847-8591-5A4855333386}" type="datetimeFigureOut">
              <a:rPr kumimoji="1" lang="zh-CN" altLang="en-US" smtClean="0"/>
              <a:t>2018/11/10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63F3-84DB-CB4E-8615-2DC657B647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7A30-7160-3847-8591-5A4855333386}" type="datetimeFigureOut">
              <a:rPr kumimoji="1" lang="zh-CN" altLang="en-US" smtClean="0"/>
              <a:t>2018/11/10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63F3-84DB-CB4E-8615-2DC657B647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7A30-7160-3847-8591-5A4855333386}" type="datetimeFigureOut">
              <a:rPr kumimoji="1" lang="zh-CN" altLang="en-US" smtClean="0"/>
              <a:t>2018/11/10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63F3-84DB-CB4E-8615-2DC657B647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NUL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67A30-7160-3847-8591-5A4855333386}" type="datetimeFigureOut">
              <a:rPr kumimoji="1" lang="zh-CN" altLang="en-US" smtClean="0"/>
              <a:t>2018/11/10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963F3-84DB-CB4E-8615-2DC657B647F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8.png"/><Relationship Id="rId18" Type="http://schemas.openxmlformats.org/officeDocument/2006/relationships/image" Target="../media/image12.png"/><Relationship Id="rId3" Type="http://schemas.openxmlformats.org/officeDocument/2006/relationships/tags" Target="../tags/tag3.xml"/><Relationship Id="rId21" Type="http://schemas.openxmlformats.org/officeDocument/2006/relationships/image" Target="../media/image14.jpeg"/><Relationship Id="rId7" Type="http://schemas.openxmlformats.org/officeDocument/2006/relationships/tags" Target="../tags/tag7.xml"/><Relationship Id="rId12" Type="http://schemas.openxmlformats.org/officeDocument/2006/relationships/image" Target="../media/image7.png"/><Relationship Id="rId17" Type="http://schemas.openxmlformats.org/officeDocument/2006/relationships/image" Target="../media/image11.png"/><Relationship Id="rId2" Type="http://schemas.openxmlformats.org/officeDocument/2006/relationships/tags" Target="../tags/tag2.xml"/><Relationship Id="rId16" Type="http://schemas.openxmlformats.org/officeDocument/2006/relationships/image" Target="../media/image10.png"/><Relationship Id="rId20" Type="http://schemas.openxmlformats.org/officeDocument/2006/relationships/image" Target="../media/image13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6.png"/><Relationship Id="rId5" Type="http://schemas.openxmlformats.org/officeDocument/2006/relationships/tags" Target="../tags/tag5.xml"/><Relationship Id="rId15" Type="http://schemas.openxmlformats.org/officeDocument/2006/relationships/image" Target="../media/image9.png"/><Relationship Id="rId10" Type="http://schemas.openxmlformats.org/officeDocument/2006/relationships/image" Target="../media/image5.png"/><Relationship Id="rId19" Type="http://schemas.microsoft.com/office/2007/relationships/hdphoto" Target="../media/hdphoto2.wdp"/><Relationship Id="rId4" Type="http://schemas.openxmlformats.org/officeDocument/2006/relationships/tags" Target="../tags/tag4.xml"/><Relationship Id="rId9" Type="http://schemas.openxmlformats.org/officeDocument/2006/relationships/image" Target="../media/image2.jpg"/><Relationship Id="rId14" Type="http://schemas.microsoft.com/office/2007/relationships/hdphoto" Target="../media/hdphoto1.wdp"/><Relationship Id="rId2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3425216"/>
            <a:ext cx="9144000" cy="1083310"/>
          </a:xfrm>
        </p:spPr>
        <p:txBody>
          <a:bodyPr>
            <a:normAutofit fontScale="90000"/>
          </a:bodyPr>
          <a:lstStyle/>
          <a:p>
            <a:r>
              <a:rPr kumimoji="1" lang="zh-CN" altLang="en-US" sz="4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威</a:t>
            </a:r>
            <a:r>
              <a:rPr kumimoji="1" lang="zh-CN" altLang="en-US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创集团产业投资生态布局</a:t>
            </a:r>
            <a:r>
              <a:rPr kumimoji="1" lang="en-US" altLang="zh-CN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kumimoji="1" lang="en-US" altLang="zh-CN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zh-CN" altLang="en-US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及</a:t>
            </a:r>
            <a:r>
              <a:rPr kumimoji="1" lang="en-US" altLang="zh-CN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kumimoji="1" lang="en-US" altLang="zh-CN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zh-CN" altLang="en-US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圆桌论坛</a:t>
            </a:r>
            <a:endParaRPr kumimoji="1" lang="zh-CN" altLang="en-US" sz="4800" b="1" dirty="0">
              <a:solidFill>
                <a:schemeClr val="accent4">
                  <a:lumMod val="40000"/>
                  <a:lumOff val="6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526" y="4768180"/>
            <a:ext cx="8538272" cy="1028097"/>
          </a:xfrm>
        </p:spPr>
        <p:txBody>
          <a:bodyPr>
            <a:normAutofit/>
          </a:bodyPr>
          <a:lstStyle/>
          <a:p>
            <a:r>
              <a:rPr kumimoji="1" lang="zh-CN" altLang="en-US" sz="1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威创股份产业投资部负责人 郭晓乐             日期：</a:t>
            </a:r>
            <a:r>
              <a:rPr kumimoji="1" lang="en-US" altLang="zh-CN" sz="1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2018.11.10</a:t>
            </a:r>
            <a:endParaRPr kumimoji="1" lang="zh-CN" altLang="en-US" sz="1800" b="1" dirty="0">
              <a:solidFill>
                <a:schemeClr val="accent4">
                  <a:lumMod val="40000"/>
                  <a:lumOff val="6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637155" y="2565400"/>
            <a:ext cx="6833870" cy="0"/>
          </a:xfrm>
          <a:prstGeom prst="line">
            <a:avLst/>
          </a:prstGeom>
          <a:ln w="19050" cmpd="sng">
            <a:solidFill>
              <a:schemeClr val="accent4">
                <a:lumMod val="40000"/>
                <a:lumOff val="6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670175" y="4559191"/>
            <a:ext cx="6775450" cy="0"/>
          </a:xfrm>
          <a:prstGeom prst="line">
            <a:avLst/>
          </a:prstGeom>
          <a:ln w="19050" cmpd="sng">
            <a:solidFill>
              <a:schemeClr val="accent4">
                <a:lumMod val="40000"/>
                <a:lumOff val="6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57292"/>
            <a:ext cx="8305800" cy="809772"/>
          </a:xfrm>
        </p:spPr>
        <p:txBody>
          <a:bodyPr>
            <a:normAutofit fontScale="90000"/>
          </a:bodyPr>
          <a:lstStyle/>
          <a:p>
            <a:r>
              <a:rPr kumimoji="1" lang="zh-CN" alt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教育产业规模巨大，儿童成长领域在整个教育产业非常重要，并会继续增强权重</a:t>
            </a:r>
            <a:endParaRPr kumimoji="1" lang="zh-CN" altLang="en-US" sz="3000" b="1" dirty="0">
              <a:solidFill>
                <a:schemeClr val="accent4">
                  <a:lumMod val="40000"/>
                  <a:lumOff val="6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43336" y="1445485"/>
            <a:ext cx="5287617" cy="4819226"/>
            <a:chOff x="543336" y="1445485"/>
            <a:chExt cx="5287617" cy="4819226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3336" y="1445485"/>
              <a:ext cx="5287617" cy="4819226"/>
            </a:xfrm>
            <a:prstGeom prst="rect">
              <a:avLst/>
            </a:prstGeom>
          </p:spPr>
        </p:pic>
        <p:sp>
          <p:nvSpPr>
            <p:cNvPr id="9" name="五角星 8"/>
            <p:cNvSpPr/>
            <p:nvPr/>
          </p:nvSpPr>
          <p:spPr>
            <a:xfrm>
              <a:off x="1590258" y="5102086"/>
              <a:ext cx="410818" cy="371061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五角星 9"/>
            <p:cNvSpPr/>
            <p:nvPr/>
          </p:nvSpPr>
          <p:spPr>
            <a:xfrm>
              <a:off x="4971219" y="2434290"/>
              <a:ext cx="410818" cy="371061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五角星 10"/>
            <p:cNvSpPr/>
            <p:nvPr/>
          </p:nvSpPr>
          <p:spPr>
            <a:xfrm>
              <a:off x="2877377" y="3266210"/>
              <a:ext cx="410818" cy="371061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右箭头 12"/>
          <p:cNvSpPr/>
          <p:nvPr/>
        </p:nvSpPr>
        <p:spPr>
          <a:xfrm>
            <a:off x="5879509" y="3130990"/>
            <a:ext cx="477079" cy="1444487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405144" y="1441758"/>
            <a:ext cx="5304202" cy="4822953"/>
            <a:chOff x="6405144" y="1441758"/>
            <a:chExt cx="5304202" cy="4822953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5144" y="1441758"/>
              <a:ext cx="5304202" cy="4822953"/>
            </a:xfrm>
            <a:prstGeom prst="rect">
              <a:avLst/>
            </a:prstGeom>
          </p:spPr>
        </p:pic>
        <p:sp>
          <p:nvSpPr>
            <p:cNvPr id="15" name="五角星 14"/>
            <p:cNvSpPr/>
            <p:nvPr/>
          </p:nvSpPr>
          <p:spPr>
            <a:xfrm>
              <a:off x="7305260" y="5041927"/>
              <a:ext cx="410818" cy="371061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10686221" y="2374131"/>
              <a:ext cx="410818" cy="371061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7099851" y="3020520"/>
              <a:ext cx="410818" cy="371061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332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57292"/>
            <a:ext cx="8305800" cy="809772"/>
          </a:xfrm>
        </p:spPr>
        <p:txBody>
          <a:bodyPr>
            <a:normAutofit fontScale="90000"/>
          </a:bodyPr>
          <a:lstStyle/>
          <a:p>
            <a:r>
              <a:rPr kumimoji="1" lang="zh-CN" alt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过去在其他教育领域发生的一些事情，会在学前教育再发生一遍</a:t>
            </a:r>
            <a:endParaRPr kumimoji="1" lang="zh-CN" altLang="en-US" sz="3000" b="1" dirty="0">
              <a:solidFill>
                <a:schemeClr val="accent4">
                  <a:lumMod val="40000"/>
                  <a:lumOff val="6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6969" y="2069300"/>
            <a:ext cx="10207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信息化：</a:t>
            </a:r>
            <a:r>
              <a:rPr lang="zh-CN" altLang="en-US" sz="4000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教务管理先行，然后是教学</a:t>
            </a:r>
            <a:endParaRPr lang="zh-CN" altLang="en-US" sz="4000" dirty="0">
              <a:solidFill>
                <a:schemeClr val="accent4">
                  <a:lumMod val="75000"/>
                </a:schemeClr>
              </a:solidFill>
              <a:effectLst>
                <a:outerShdw sx="1000" sy="1000" algn="tl" rotWithShape="0">
                  <a:srgbClr val="083683"/>
                </a:outerShdw>
              </a:effectLst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6969" y="3225479"/>
            <a:ext cx="10207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政策：</a:t>
            </a:r>
            <a:r>
              <a:rPr lang="zh-CN" altLang="en-US" sz="4000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政府会从关注转变为管理、引导</a:t>
            </a:r>
            <a:endParaRPr lang="zh-CN" altLang="en-US" sz="4000" dirty="0">
              <a:solidFill>
                <a:schemeClr val="accent4">
                  <a:lumMod val="75000"/>
                </a:schemeClr>
              </a:solidFill>
              <a:effectLst>
                <a:outerShdw sx="1000" sy="1000" algn="tl" rotWithShape="0">
                  <a:srgbClr val="083683"/>
                </a:outerShdw>
              </a:effectLst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6969" y="4381658"/>
            <a:ext cx="10525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低龄化趋势：</a:t>
            </a:r>
            <a:r>
              <a:rPr lang="zh-CN" altLang="en-US" sz="4000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国际化、多元化需求进一步下探</a:t>
            </a:r>
            <a:endParaRPr lang="zh-CN" altLang="en-US" sz="4000" dirty="0">
              <a:solidFill>
                <a:schemeClr val="accent4">
                  <a:lumMod val="75000"/>
                </a:schemeClr>
              </a:solidFill>
              <a:effectLst>
                <a:outerShdw sx="1000" sy="1000" algn="tl" rotWithShape="0">
                  <a:srgbClr val="083683"/>
                </a:outerShdw>
              </a:effectLst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57292"/>
            <a:ext cx="8305800" cy="809772"/>
          </a:xfrm>
        </p:spPr>
        <p:txBody>
          <a:bodyPr>
            <a:normAutofit/>
          </a:bodyPr>
          <a:lstStyle/>
          <a:p>
            <a:r>
              <a:rPr kumimoji="1" lang="zh-CN" alt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然而，学前领域又有自身的特点</a:t>
            </a:r>
            <a:endParaRPr kumimoji="1" lang="zh-CN" altLang="en-US" sz="3000" b="1" dirty="0">
              <a:solidFill>
                <a:schemeClr val="accent4">
                  <a:lumMod val="40000"/>
                  <a:lumOff val="6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8673" y="2069300"/>
            <a:ext cx="10923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教育</a:t>
            </a:r>
            <a:r>
              <a:rPr lang="zh-CN" altLang="en-US" sz="4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本源：</a:t>
            </a:r>
            <a:r>
              <a:rPr lang="zh-CN" altLang="en-US" sz="4000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看重核心素质本身，而非仅仅是结果</a:t>
            </a:r>
            <a:endParaRPr lang="zh-CN" altLang="en-US" sz="4000" dirty="0">
              <a:solidFill>
                <a:schemeClr val="accent4">
                  <a:lumMod val="75000"/>
                </a:schemeClr>
              </a:solidFill>
              <a:effectLst>
                <a:outerShdw sx="1000" sy="1000" algn="tl" rotWithShape="0">
                  <a:srgbClr val="083683"/>
                </a:outerShdw>
              </a:effectLst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8673" y="3225479"/>
            <a:ext cx="10923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家庭场景：</a:t>
            </a:r>
            <a:r>
              <a:rPr lang="zh-CN" altLang="en-US" sz="4000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家园互动更加重要，父母需更多参与</a:t>
            </a:r>
            <a:endParaRPr lang="zh-CN" altLang="en-US" sz="4000" dirty="0">
              <a:solidFill>
                <a:schemeClr val="accent4">
                  <a:lumMod val="75000"/>
                </a:schemeClr>
              </a:solidFill>
              <a:effectLst>
                <a:outerShdw sx="1000" sy="1000" algn="tl" rotWithShape="0">
                  <a:srgbClr val="083683"/>
                </a:outerShdw>
              </a:effectLst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8673" y="4381658"/>
            <a:ext cx="10923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科技与传统结合：</a:t>
            </a:r>
            <a:r>
              <a:rPr lang="zh-CN" altLang="en-US" sz="4000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技术需恰当应用，而非滥用</a:t>
            </a:r>
            <a:endParaRPr lang="zh-CN" altLang="en-US" sz="4000" dirty="0">
              <a:solidFill>
                <a:schemeClr val="accent4">
                  <a:lumMod val="75000"/>
                </a:schemeClr>
              </a:solidFill>
              <a:effectLst>
                <a:outerShdw sx="1000" sy="1000" algn="tl" rotWithShape="0">
                  <a:srgbClr val="083683"/>
                </a:outerShdw>
              </a:effectLst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713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57292"/>
            <a:ext cx="8305800" cy="809772"/>
          </a:xfrm>
        </p:spPr>
        <p:txBody>
          <a:bodyPr>
            <a:normAutofit fontScale="90000"/>
          </a:bodyPr>
          <a:lstStyle/>
          <a:p>
            <a:r>
              <a:rPr kumimoji="1" lang="zh-CN" alt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未来十年，儿童成长领域将充满机会，威创会持续关注，布局潜力细分行业</a:t>
            </a:r>
            <a:endParaRPr kumimoji="1" lang="zh-CN" altLang="en-US" sz="3000" b="1" dirty="0">
              <a:solidFill>
                <a:schemeClr val="accent4">
                  <a:lumMod val="40000"/>
                  <a:lumOff val="6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aphicFrame>
        <p:nvGraphicFramePr>
          <p:cNvPr id="7" name="图表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9574561"/>
              </p:ext>
            </p:extLst>
          </p:nvPr>
        </p:nvGraphicFramePr>
        <p:xfrm>
          <a:off x="883227" y="2057821"/>
          <a:ext cx="10768446" cy="4467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652378" y="1441977"/>
            <a:ext cx="6512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儿童成长领域融资赛道分布（</a:t>
            </a:r>
            <a:r>
              <a:rPr lang="en-US" altLang="zh-CN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2016-2018</a:t>
            </a:r>
            <a:r>
              <a:rPr lang="zh-CN" altLang="en-US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sx="1000" sy="1000" algn="tl" rotWithShape="0">
                    <a:srgbClr val="083683"/>
                  </a:outerShdw>
                </a:effectLst>
                <a:latin typeface="Microsoft YaHei" charset="-122"/>
                <a:ea typeface="Microsoft YaHei" charset="-122"/>
                <a:cs typeface="Microsoft YaHei" charset="-122"/>
              </a:rPr>
              <a:t>）</a:t>
            </a:r>
            <a:endParaRPr lang="zh-CN" altLang="en-US" sz="2400" b="1" dirty="0">
              <a:solidFill>
                <a:schemeClr val="accent4">
                  <a:lumMod val="75000"/>
                </a:schemeClr>
              </a:solidFill>
              <a:effectLst>
                <a:outerShdw sx="1000" sy="1000" algn="tl" rotWithShape="0">
                  <a:srgbClr val="083683"/>
                </a:outerShdw>
              </a:effectLst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9160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57292"/>
            <a:ext cx="8305800" cy="809772"/>
          </a:xfrm>
        </p:spPr>
        <p:txBody>
          <a:bodyPr>
            <a:normAutofit/>
          </a:bodyPr>
          <a:lstStyle/>
          <a:p>
            <a:r>
              <a:rPr kumimoji="1" lang="zh-CN" altLang="en-US" sz="3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并</a:t>
            </a:r>
            <a:r>
              <a:rPr kumimoji="1" lang="zh-CN" alt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通过产业投资，与优质合作伙伴携手共建生态</a:t>
            </a:r>
            <a:endParaRPr kumimoji="1" lang="zh-CN" altLang="en-US" sz="3000" b="1" dirty="0">
              <a:solidFill>
                <a:schemeClr val="accent4">
                  <a:lumMod val="40000"/>
                  <a:lumOff val="6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15417" y="1421907"/>
            <a:ext cx="9598391" cy="528125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2" name="椭圆 11"/>
          <p:cNvSpPr/>
          <p:nvPr/>
        </p:nvSpPr>
        <p:spPr>
          <a:xfrm>
            <a:off x="3237780" y="2678271"/>
            <a:ext cx="5052676" cy="278009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Textframe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979814" y="3567184"/>
            <a:ext cx="764432" cy="43088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lvl="1" defTabSz="330200">
              <a:buClr>
                <a:srgbClr val="000000"/>
              </a:buClr>
              <a:buSzPct val="100000"/>
            </a:pPr>
            <a:r>
              <a:rPr lang="zh-CN" altLang="en-US" sz="28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</a:t>
            </a:r>
            <a:endParaRPr lang="en-US" altLang="de-DE" sz="2800" dirty="0" smtClean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frame 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35123" y="2934604"/>
            <a:ext cx="1490110" cy="43088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lvl="1" defTabSz="330200">
              <a:buClr>
                <a:srgbClr val="000000"/>
              </a:buClr>
              <a:buSzPct val="100000"/>
            </a:pPr>
            <a:r>
              <a:rPr lang="zh-CN" altLang="en-US" sz="2800" dirty="0" smtClean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营养健康</a:t>
            </a:r>
            <a:endParaRPr lang="en-US" altLang="de-DE" sz="2800" dirty="0" smtClean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frame 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06733" y="3702331"/>
            <a:ext cx="1558727" cy="43088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lvl="1" defTabSz="330200">
              <a:buClr>
                <a:srgbClr val="000000"/>
              </a:buClr>
              <a:buSzPct val="100000"/>
            </a:pPr>
            <a:r>
              <a:rPr lang="zh-CN" altLang="en-US" sz="2800" dirty="0" smtClean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金融服务</a:t>
            </a:r>
            <a:endParaRPr lang="en-US" altLang="de-DE" sz="2800" dirty="0" smtClean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fram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472740" y="4394838"/>
            <a:ext cx="1255381" cy="43088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lvl="1" defTabSz="330200">
              <a:buClr>
                <a:srgbClr val="000000"/>
              </a:buClr>
              <a:buSzPct val="100000"/>
            </a:pPr>
            <a:r>
              <a:rPr lang="zh-CN" altLang="en-US" sz="2800" dirty="0" smtClean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文化</a:t>
            </a:r>
            <a:r>
              <a:rPr lang="en-US" altLang="zh-CN" sz="2800" dirty="0" smtClean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</a:t>
            </a:r>
            <a:endParaRPr lang="en-US" altLang="de-DE" sz="2800" dirty="0" smtClean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frame 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94260" y="3404915"/>
            <a:ext cx="789196" cy="43088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lvl="1" defTabSz="330200">
              <a:buClr>
                <a:srgbClr val="000000"/>
              </a:buClr>
              <a:buSzPct val="100000"/>
            </a:pPr>
            <a:r>
              <a:rPr lang="zh-CN" altLang="en-US" sz="2800" dirty="0" smtClean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科技 </a:t>
            </a:r>
            <a:endParaRPr lang="en-US" altLang="de-DE" sz="2800" dirty="0" smtClean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frame 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902872" y="4450216"/>
            <a:ext cx="590673" cy="43088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lvl="1" defTabSz="330200">
              <a:buClr>
                <a:srgbClr val="000000"/>
              </a:buClr>
              <a:buSzPct val="100000"/>
            </a:pPr>
            <a:r>
              <a:rPr lang="en-US" altLang="zh-CN" sz="2800" dirty="0" smtClean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···</a:t>
            </a:r>
            <a:endParaRPr lang="en-US" altLang="de-DE" sz="2800" dirty="0" smtClean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内容占位符 2"/>
          <p:cNvSpPr txBox="1">
            <a:spLocks/>
          </p:cNvSpPr>
          <p:nvPr/>
        </p:nvSpPr>
        <p:spPr>
          <a:xfrm>
            <a:off x="4123461" y="2721324"/>
            <a:ext cx="5083999" cy="421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1142909" rtl="0" eaLnBrk="1" latinLnBrk="0" hangingPunct="1">
              <a:lnSpc>
                <a:spcPct val="90000"/>
              </a:lnSpc>
              <a:spcBef>
                <a:spcPts val="1250"/>
              </a:spcBef>
              <a:buFont typeface="Arial" panose="020B0604020202020204" pitchFamily="34" charset="0"/>
              <a:buNone/>
              <a:defRPr sz="2800" b="1" kern="1200">
                <a:solidFill>
                  <a:srgbClr val="08368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857181" indent="-285727" algn="l" defTabSz="1142909" rtl="0" eaLnBrk="1" latinLnBrk="0" hangingPunct="1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28636" indent="-285727" algn="l" defTabSz="1142909" rtl="0" eaLnBrk="1" latinLnBrk="0" hangingPunct="1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00090" indent="-285727" algn="l" defTabSz="1142909" rtl="0" eaLnBrk="1" latinLnBrk="0" hangingPunct="1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71544" indent="-285727" algn="l" defTabSz="1142909" rtl="0" eaLnBrk="1" latinLnBrk="0" hangingPunct="1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42999" indent="-285727" algn="l" defTabSz="1142909" rtl="0" eaLnBrk="1" latinLnBrk="0" hangingPunct="1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14453" indent="-285727" algn="l" defTabSz="1142909" rtl="0" eaLnBrk="1" latinLnBrk="0" hangingPunct="1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85907" indent="-285727" algn="l" defTabSz="1142909" rtl="0" eaLnBrk="1" latinLnBrk="0" hangingPunct="1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57361" indent="-285727" algn="l" defTabSz="1142909" rtl="0" eaLnBrk="1" latinLnBrk="0" hangingPunct="1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/>
          </a:p>
        </p:txBody>
      </p:sp>
      <p:grpSp>
        <p:nvGrpSpPr>
          <p:cNvPr id="5" name="组合 4"/>
          <p:cNvGrpSpPr/>
          <p:nvPr/>
        </p:nvGrpSpPr>
        <p:grpSpPr>
          <a:xfrm>
            <a:off x="1656965" y="1913080"/>
            <a:ext cx="9769340" cy="4587972"/>
            <a:chOff x="1656965" y="1913080"/>
            <a:chExt cx="9769340" cy="4587972"/>
          </a:xfrm>
        </p:grpSpPr>
        <p:sp>
          <p:nvSpPr>
            <p:cNvPr id="29" name="Textframe 9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0835632" y="3835802"/>
              <a:ext cx="590673" cy="43088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lvl="1" defTabSz="330200">
                <a:buClr>
                  <a:srgbClr val="000000"/>
                </a:buClr>
                <a:buSzPct val="100000"/>
              </a:pPr>
              <a:r>
                <a:rPr lang="en-US" altLang="zh-CN" sz="2800" dirty="0" smtClean="0">
                  <a:solidFill>
                    <a:schemeClr val="accent4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···</a:t>
              </a:r>
              <a:endParaRPr lang="en-US" altLang="de-DE" sz="2800" dirty="0" smtClean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656965" y="1913080"/>
              <a:ext cx="8378662" cy="4587972"/>
              <a:chOff x="1656965" y="1913080"/>
              <a:chExt cx="8378662" cy="4587972"/>
            </a:xfrm>
          </p:grpSpPr>
          <p:pic>
            <p:nvPicPr>
              <p:cNvPr id="13" name="图像" descr="图像"/>
              <p:cNvPicPr>
                <a:picLocks noChangeAspect="1"/>
              </p:cNvPicPr>
              <p:nvPr/>
            </p:nvPicPr>
            <p:blipFill>
              <a:blip r:embed="rId10">
                <a:extLst/>
              </a:blip>
              <a:stretch>
                <a:fillRect/>
              </a:stretch>
            </p:blipFill>
            <p:spPr>
              <a:xfrm>
                <a:off x="7198775" y="5476756"/>
                <a:ext cx="1649664" cy="524974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14" name="图像" descr="图像"/>
              <p:cNvPicPr>
                <a:picLocks noChangeAspect="1"/>
              </p:cNvPicPr>
              <p:nvPr/>
            </p:nvPicPr>
            <p:blipFill>
              <a:blip r:embed="rId11">
                <a:extLst/>
              </a:blip>
              <a:srcRect/>
              <a:stretch>
                <a:fillRect/>
              </a:stretch>
            </p:blipFill>
            <p:spPr>
              <a:xfrm>
                <a:off x="4885290" y="1913080"/>
                <a:ext cx="2192237" cy="448193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716719" y="5149989"/>
                <a:ext cx="1200563" cy="653533"/>
              </a:xfrm>
              <a:prstGeom prst="rect">
                <a:avLst/>
              </a:prstGeom>
            </p:spPr>
          </p:pic>
          <p:pic>
            <p:nvPicPr>
              <p:cNvPr id="16" name="图片 15">
                <a:extLst>
                  <a:ext uri="{FF2B5EF4-FFF2-40B4-BE49-F238E27FC236}">
                    <a16:creationId xmlns="" xmlns:a16="http://schemas.microsoft.com/office/drawing/2014/main" id="{1FC94299-4617-444C-AC85-BFFFDBC289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contras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646867" y="2237262"/>
                <a:ext cx="1549137" cy="700800"/>
              </a:xfrm>
              <a:prstGeom prst="rect">
                <a:avLst/>
              </a:prstGeom>
            </p:spPr>
          </p:pic>
          <p:pic>
            <p:nvPicPr>
              <p:cNvPr id="17" name="图像" descr="图像"/>
              <p:cNvPicPr>
                <a:picLocks noChangeAspect="1"/>
              </p:cNvPicPr>
              <p:nvPr/>
            </p:nvPicPr>
            <p:blipFill>
              <a:blip r:embed="rId15">
                <a:extLst/>
              </a:blip>
              <a:stretch>
                <a:fillRect/>
              </a:stretch>
            </p:blipFill>
            <p:spPr>
              <a:xfrm>
                <a:off x="1656965" y="3250284"/>
                <a:ext cx="1292678" cy="532343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18" name="图片 17">
                <a:extLst>
                  <a:ext uri="{FF2B5EF4-FFF2-40B4-BE49-F238E27FC236}">
                    <a16:creationId xmlns="" xmlns:a16="http://schemas.microsoft.com/office/drawing/2014/main" id="{1C75EC54-8AD3-4C15-80D1-89612F5B49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533126" y="4599919"/>
                <a:ext cx="1092852" cy="671470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766813" y="2492466"/>
                <a:ext cx="1577472" cy="630989"/>
              </a:xfrm>
              <a:prstGeom prst="rect">
                <a:avLst/>
              </a:prstGeom>
            </p:spPr>
          </p:pic>
          <p:pic>
            <p:nvPicPr>
              <p:cNvPr id="20" name="图片 19">
                <a:extLst>
                  <a:ext uri="{FF2B5EF4-FFF2-40B4-BE49-F238E27FC236}">
                    <a16:creationId xmlns="" xmlns:a16="http://schemas.microsoft.com/office/drawing/2014/main" id="{E3A771B0-1703-4491-A1AD-70F8AAAA87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37653" y="4173759"/>
                <a:ext cx="1335163" cy="651966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44285" y="3481336"/>
                <a:ext cx="691342" cy="872876"/>
              </a:xfrm>
              <a:prstGeom prst="rect">
                <a:avLst/>
              </a:prstGeom>
            </p:spPr>
          </p:pic>
          <p:pic>
            <p:nvPicPr>
              <p:cNvPr id="30" name="image26.jpeg" descr="image26.jpeg"/>
              <p:cNvPicPr>
                <a:picLocks noChangeAspect="1"/>
              </p:cNvPicPr>
              <p:nvPr/>
            </p:nvPicPr>
            <p:blipFill>
              <a:blip r:embed="rId21">
                <a:extLst/>
              </a:blip>
              <a:stretch>
                <a:fillRect/>
              </a:stretch>
            </p:blipFill>
            <p:spPr>
              <a:xfrm>
                <a:off x="4402707" y="5595664"/>
                <a:ext cx="964758" cy="905388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31" name="image20.png" descr="image20.png"/>
              <p:cNvPicPr>
                <a:picLocks noChangeAspect="1"/>
              </p:cNvPicPr>
              <p:nvPr/>
            </p:nvPicPr>
            <p:blipFill>
              <a:blip r:embed="rId22">
                <a:extLst/>
              </a:blip>
              <a:stretch>
                <a:fillRect/>
              </a:stretch>
            </p:blipFill>
            <p:spPr>
              <a:xfrm>
                <a:off x="5823089" y="5904122"/>
                <a:ext cx="1100997" cy="454232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92050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522345"/>
            <a:ext cx="9144000" cy="1083310"/>
          </a:xfrm>
        </p:spPr>
        <p:txBody>
          <a:bodyPr>
            <a:normAutofit/>
          </a:bodyPr>
          <a:lstStyle/>
          <a:p>
            <a:r>
              <a:rPr kumimoji="1" lang="zh-CN" altLang="en-US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下面，进入圆桌时间</a:t>
            </a:r>
            <a:r>
              <a:rPr kumimoji="1" lang="en-US" altLang="zh-CN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···</a:t>
            </a:r>
            <a:endParaRPr kumimoji="1" lang="zh-CN" altLang="en-US" sz="4800" b="1" dirty="0">
              <a:solidFill>
                <a:schemeClr val="accent4">
                  <a:lumMod val="40000"/>
                  <a:lumOff val="6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66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mwES700UmixH7DkNzK1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mwES700UmixH7DkNzK1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mwES700UmixH7DkNzK1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mwES700UmixH7DkNzK1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mwES700UmixH7DkNzK1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mwES700UmixH7DkNzK1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mwES700UmixH7DkNzK1Q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190</Words>
  <Application>Microsoft Office PowerPoint</Application>
  <PresentationFormat>宽屏</PresentationFormat>
  <Paragraphs>23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DengXian</vt:lpstr>
      <vt:lpstr>DengXian Light</vt:lpstr>
      <vt:lpstr>宋体</vt:lpstr>
      <vt:lpstr>Microsoft YaHei</vt:lpstr>
      <vt:lpstr>Microsoft YaHei</vt:lpstr>
      <vt:lpstr>Arial</vt:lpstr>
      <vt:lpstr>Calibri</vt:lpstr>
      <vt:lpstr>Office 主题</vt:lpstr>
      <vt:lpstr>威创集团产业投资生态布局 及 圆桌论坛</vt:lpstr>
      <vt:lpstr>教育产业规模巨大，儿童成长领域在整个教育产业非常重要，并会继续增强权重</vt:lpstr>
      <vt:lpstr>过去在其他教育领域发生的一些事情，会在学前教育再发生一遍</vt:lpstr>
      <vt:lpstr>然而，学前领域又有自身的特点</vt:lpstr>
      <vt:lpstr>未来十年，儿童成长领域将充满机会，威创会持续关注，布局潜力细分行业</vt:lpstr>
      <vt:lpstr>并通过产业投资，与优质合作伙伴携手共建生态</vt:lpstr>
      <vt:lpstr>下面，进入圆桌时间···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红缨幼儿园连锁工作汇报</dc:title>
  <dc:creator>Microsoft Office 用户</dc:creator>
  <cp:lastModifiedBy>1</cp:lastModifiedBy>
  <cp:revision>45</cp:revision>
  <dcterms:created xsi:type="dcterms:W3CDTF">2017-10-30T06:01:00Z</dcterms:created>
  <dcterms:modified xsi:type="dcterms:W3CDTF">2018-11-10T14:09:31Z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2052-10.1.0.6205</vt:lpwstr>
  </property>
</Properties>
</file>