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42" r:id="rId3"/>
    <p:sldId id="449" r:id="rId4"/>
    <p:sldId id="408" r:id="rId6"/>
    <p:sldId id="344" r:id="rId7"/>
    <p:sldId id="409" r:id="rId8"/>
    <p:sldId id="430" r:id="rId9"/>
    <p:sldId id="431" r:id="rId10"/>
    <p:sldId id="410" r:id="rId11"/>
    <p:sldId id="384" r:id="rId12"/>
    <p:sldId id="385" r:id="rId13"/>
    <p:sldId id="443" r:id="rId14"/>
    <p:sldId id="433" r:id="rId15"/>
    <p:sldId id="405" r:id="rId16"/>
    <p:sldId id="450" r:id="rId17"/>
    <p:sldId id="451" r:id="rId18"/>
    <p:sldId id="452" r:id="rId19"/>
    <p:sldId id="453" r:id="rId20"/>
    <p:sldId id="454" r:id="rId21"/>
    <p:sldId id="456" r:id="rId22"/>
    <p:sldId id="457" r:id="rId23"/>
    <p:sldId id="458" r:id="rId24"/>
    <p:sldId id="459" r:id="rId25"/>
    <p:sldId id="460" r:id="rId26"/>
    <p:sldId id="461" r:id="rId27"/>
    <p:sldId id="462" r:id="rId28"/>
    <p:sldId id="463" r:id="rId29"/>
    <p:sldId id="464" r:id="rId30"/>
    <p:sldId id="465" r:id="rId31"/>
    <p:sldId id="466" r:id="rId32"/>
    <p:sldId id="467" r:id="rId33"/>
    <p:sldId id="468" r:id="rId34"/>
    <p:sldId id="455" r:id="rId35"/>
    <p:sldId id="388" r:id="rId36"/>
    <p:sldId id="412" r:id="rId37"/>
    <p:sldId id="414" r:id="rId38"/>
    <p:sldId id="390" r:id="rId39"/>
    <p:sldId id="418" r:id="rId40"/>
    <p:sldId id="407" r:id="rId41"/>
    <p:sldId id="419" r:id="rId42"/>
    <p:sldId id="444" r:id="rId43"/>
    <p:sldId id="435" r:id="rId44"/>
    <p:sldId id="436" r:id="rId45"/>
    <p:sldId id="437" r:id="rId46"/>
    <p:sldId id="446" r:id="rId47"/>
    <p:sldId id="438" r:id="rId48"/>
    <p:sldId id="439" r:id="rId49"/>
    <p:sldId id="445" r:id="rId50"/>
    <p:sldId id="440" r:id="rId51"/>
    <p:sldId id="425" r:id="rId52"/>
    <p:sldId id="422" r:id="rId53"/>
    <p:sldId id="441" r:id="rId54"/>
    <p:sldId id="424" r:id="rId55"/>
    <p:sldId id="442" r:id="rId56"/>
    <p:sldId id="447" r:id="rId57"/>
    <p:sldId id="448" r:id="rId5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66"/>
    <a:srgbClr val="9966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0"/>
    <p:restoredTop sz="94660"/>
  </p:normalViewPr>
  <p:slideViewPr>
    <p:cSldViewPr showGuides="1">
      <p:cViewPr varScale="1">
        <p:scale>
          <a:sx n="75" d="100"/>
          <a:sy n="75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3794" name="页眉占位符 3379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sz="1200" dirty="0"/>
          </a:p>
        </p:txBody>
      </p:sp>
      <p:sp>
        <p:nvSpPr>
          <p:cNvPr id="33795" name="日期占位符 3379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3796" name="幻灯片图像占位符 3379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3797" name="文本占位符 3379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3798" name="页脚占位符 3379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sz="1200" dirty="0"/>
          </a:p>
        </p:txBody>
      </p:sp>
      <p:sp>
        <p:nvSpPr>
          <p:cNvPr id="33799" name="灯片编号占位符 3379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2306" name="幻灯片图像占位符 48230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82307" name="文本占位符 48230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sz="1200" dirty="0"/>
            </a:fld>
            <a:endParaRPr 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4610" name="标题 324609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24611" name="副标题 324610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324612" name="日期占位符 324611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dirty="0"/>
          </a:p>
        </p:txBody>
      </p:sp>
      <p:sp>
        <p:nvSpPr>
          <p:cNvPr id="324613" name="页脚占位符 324612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dirty="0"/>
          </a:p>
        </p:txBody>
      </p:sp>
      <p:sp>
        <p:nvSpPr>
          <p:cNvPr id="324614" name="灯片编号占位符 324613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3586" name="标题 323585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23587" name="文本占位符 323586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23588" name="日期占位符 323587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23589" name="页脚占位符 323588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323590" name="灯片编号占位符 323589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  <p:pic>
        <p:nvPicPr>
          <p:cNvPr id="323591" name="图片 323590" descr="%BC%B3~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hyperlink" Target="http://image.baidu.com/i?ct=503316480&amp;z=411955851&amp;tn=baiduimagedetail&amp;word=&#35686;&#31034;&#29260;&amp;in=6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4547" name="文本占位符 364546"/>
          <p:cNvSpPr>
            <a:spLocks noGrp="1" noRot="1"/>
          </p:cNvSpPr>
          <p:nvPr>
            <p:ph type="body" idx="1"/>
          </p:nvPr>
        </p:nvSpPr>
        <p:spPr>
          <a:xfrm>
            <a:off x="250825" y="1341438"/>
            <a:ext cx="8540750" cy="3886200"/>
          </a:xfrm>
          <a:ln/>
        </p:spPr>
        <p:txBody>
          <a:bodyPr/>
          <a:p>
            <a:pPr algn="ctr">
              <a:lnSpc>
                <a:spcPct val="80000"/>
              </a:lnSpc>
              <a:buNone/>
            </a:pPr>
            <a:r>
              <a:rPr lang="zh-CN" altLang="en-US" sz="7200" b="1" dirty="0">
                <a:solidFill>
                  <a:schemeClr val="tx2"/>
                </a:solidFill>
                <a:ea typeface="华文行楷" pitchFamily="2" charset="-122"/>
              </a:rPr>
              <a:t>如何做好</a:t>
            </a:r>
            <a:endParaRPr lang="zh-CN" altLang="en-US" sz="7200" b="1" dirty="0">
              <a:solidFill>
                <a:schemeClr val="tx2"/>
              </a:solidFill>
              <a:ea typeface="华文行楷" pitchFamily="2" charset="-122"/>
            </a:endParaRPr>
          </a:p>
          <a:p>
            <a:pPr algn="ctr">
              <a:lnSpc>
                <a:spcPct val="80000"/>
              </a:lnSpc>
              <a:buNone/>
            </a:pPr>
            <a:r>
              <a:rPr lang="zh-CN" altLang="en-US" sz="7200" b="1" dirty="0">
                <a:solidFill>
                  <a:schemeClr val="tx2"/>
                </a:solidFill>
                <a:ea typeface="华文行楷" pitchFamily="2" charset="-122"/>
              </a:rPr>
              <a:t>幼小衔接工作</a:t>
            </a:r>
            <a:endParaRPr lang="zh-CN" altLang="en-US" sz="7200" b="1" dirty="0">
              <a:solidFill>
                <a:schemeClr val="tx2"/>
              </a:solidFill>
              <a:ea typeface="华文行楷" pitchFamily="2" charset="-122"/>
            </a:endParaRPr>
          </a:p>
          <a:p>
            <a:pPr algn="ctr">
              <a:lnSpc>
                <a:spcPct val="80000"/>
              </a:lnSpc>
              <a:buNone/>
            </a:pPr>
            <a:endParaRPr lang="zh-CN" altLang="en-US" b="1" dirty="0">
              <a:solidFill>
                <a:schemeClr val="tx2"/>
              </a:solidFill>
              <a:ea typeface="华文行楷" pitchFamily="2" charset="-122"/>
            </a:endParaRPr>
          </a:p>
          <a:p>
            <a:pPr algn="ctr">
              <a:lnSpc>
                <a:spcPct val="80000"/>
              </a:lnSpc>
              <a:buNone/>
            </a:pPr>
            <a:endParaRPr lang="zh-CN" altLang="en-US" b="1" dirty="0">
              <a:solidFill>
                <a:schemeClr val="tx2"/>
              </a:solidFill>
              <a:ea typeface="华文行楷" pitchFamily="2" charset="-122"/>
            </a:endParaRPr>
          </a:p>
          <a:p>
            <a:pPr algn="ctr">
              <a:lnSpc>
                <a:spcPct val="80000"/>
              </a:lnSpc>
              <a:buNone/>
            </a:pPr>
            <a:r>
              <a:rPr lang="zh-CN" altLang="en-US" b="1" dirty="0">
                <a:solidFill>
                  <a:schemeClr val="tx2"/>
                </a:solidFill>
                <a:ea typeface="华文行楷" pitchFamily="2" charset="-122"/>
              </a:rPr>
              <a:t> </a:t>
            </a:r>
            <a:endParaRPr lang="zh-CN" altLang="en-US" b="1" dirty="0">
              <a:solidFill>
                <a:schemeClr val="tx2"/>
              </a:solidFill>
              <a:ea typeface="华文行楷" pitchFamily="2" charset="-122"/>
            </a:endParaRPr>
          </a:p>
          <a:p>
            <a:pPr>
              <a:lnSpc>
                <a:spcPct val="80000"/>
              </a:lnSpc>
              <a:buNone/>
            </a:pPr>
            <a:endParaRPr lang="zh-CN" altLang="en-US" sz="2800" dirty="0"/>
          </a:p>
        </p:txBody>
      </p:sp>
      <p:pic>
        <p:nvPicPr>
          <p:cNvPr id="364548" name="图片 364547" descr="j0232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02113"/>
            <a:ext cx="2587625" cy="2655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1651" name="文本占位符 411650"/>
          <p:cNvSpPr>
            <a:spLocks noGrp="1" noRot="1"/>
          </p:cNvSpPr>
          <p:nvPr>
            <p:ph type="body" idx="1"/>
          </p:nvPr>
        </p:nvSpPr>
        <p:spPr>
          <a:xfrm>
            <a:off x="304800" y="620713"/>
            <a:ext cx="8540750" cy="5832475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（二）心理、习惯和能力准备</a:t>
            </a:r>
            <a:endParaRPr lang="zh-CN" altLang="en-US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en-US" sz="2800" dirty="0">
                <a:solidFill>
                  <a:schemeClr val="tx2"/>
                </a:solidFill>
              </a:rPr>
              <a:t>做好入学前的准备</a:t>
            </a:r>
            <a:r>
              <a:rPr lang="zh-CN" altLang="en-US" sz="2800" dirty="0"/>
              <a:t>。</a:t>
            </a: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3333FF"/>
                </a:solidFill>
                <a:latin typeface="仿宋_GB2312" pitchFamily="49" charset="-122"/>
                <a:ea typeface="仿宋_GB2312" pitchFamily="49" charset="-122"/>
              </a:rPr>
              <a:t>激发孩子对新校园的向往之情，可以</a:t>
            </a:r>
            <a:r>
              <a:rPr lang="zh-CN" altLang="en-US" sz="2800" dirty="0">
                <a:solidFill>
                  <a:srgbClr val="3333FF"/>
                </a:solidFill>
                <a:ea typeface="仿宋_GB2312" pitchFamily="49" charset="-122"/>
              </a:rPr>
              <a:t>有目的地带</a:t>
            </a:r>
            <a:endParaRPr lang="zh-CN" altLang="en-US" sz="2800" dirty="0">
              <a:solidFill>
                <a:srgbClr val="3333FF"/>
              </a:solidFill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solidFill>
                  <a:srgbClr val="3333FF"/>
                </a:solidFill>
                <a:ea typeface="仿宋_GB2312" pitchFamily="49" charset="-122"/>
              </a:rPr>
              <a:t>着孩子去参观校园，给孩子讲校园里有趣的事情，从</a:t>
            </a:r>
            <a:endParaRPr lang="zh-CN" altLang="en-US" sz="2800" dirty="0">
              <a:solidFill>
                <a:srgbClr val="3333FF"/>
              </a:solidFill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solidFill>
                  <a:srgbClr val="3333FF"/>
                </a:solidFill>
                <a:ea typeface="仿宋_GB2312" pitchFamily="49" charset="-122"/>
              </a:rPr>
              <a:t>内心接受并喜欢上学校，盼望早日做一名小学生。</a:t>
            </a:r>
            <a:endParaRPr lang="zh-CN" altLang="en-US" sz="2800" b="1" dirty="0">
              <a:solidFill>
                <a:srgbClr val="3333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、关注孩子的情绪变化。</a:t>
            </a:r>
            <a:endParaRPr lang="zh-CN" altLang="en-US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ea typeface="仿宋_GB2312" pitchFamily="49" charset="-122"/>
              </a:rPr>
              <a:t>      在一个大家庭中，怎样与同学友好相处。有了问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ea typeface="仿宋_GB2312" pitchFamily="49" charset="-122"/>
              </a:rPr>
              <a:t>题，要帮助孩子疏导，教会孩子讲谦让、讲团结，不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dirty="0">
                <a:ea typeface="仿宋_GB2312" pitchFamily="49" charset="-122"/>
              </a:rPr>
              <a:t>要强。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、注重时间观念的培养。</a:t>
            </a:r>
            <a:endParaRPr lang="zh-CN" altLang="en-US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、培养孩子的任务意识和自我服务意识。</a:t>
            </a:r>
            <a:endParaRPr lang="zh-CN" altLang="en-US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endParaRPr lang="zh-CN" altLang="en-US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5138" name="标题 475137"/>
          <p:cNvSpPr>
            <a:spLocks noGrp="1" noRot="1"/>
          </p:cNvSpPr>
          <p:nvPr>
            <p:ph type="title"/>
          </p:nvPr>
        </p:nvSpPr>
        <p:spPr>
          <a:xfrm>
            <a:off x="-1476375" y="549275"/>
            <a:ext cx="8540750" cy="1143000"/>
          </a:xfrm>
          <a:ln/>
        </p:spPr>
        <p:txBody>
          <a:bodyPr anchor="ctr"/>
          <a:p>
            <a:r>
              <a:rPr lang="zh-CN" altLang="en-US" sz="3600" dirty="0"/>
              <a:t>（三）良好的学习习惯养成</a:t>
            </a:r>
            <a:endParaRPr lang="zh-CN" altLang="en-US" sz="3600" dirty="0"/>
          </a:p>
        </p:txBody>
      </p:sp>
      <p:sp>
        <p:nvSpPr>
          <p:cNvPr id="475139" name="文本占位符 475138"/>
          <p:cNvSpPr>
            <a:spLocks noGrp="1" noRot="1"/>
          </p:cNvSpPr>
          <p:nvPr>
            <p:ph type="body" idx="1"/>
          </p:nvPr>
        </p:nvSpPr>
        <p:spPr>
          <a:xfrm>
            <a:off x="755650" y="1700213"/>
            <a:ext cx="8540750" cy="3886200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什么是习惯？</a:t>
            </a:r>
            <a:endParaRPr lang="zh-CN" altLang="x-none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人的动作70%都是习惯动作。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习惯就是人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稳定的、自动化的行为。</a:t>
            </a: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俄罗斯著名的教育学</a:t>
            </a:r>
            <a:endParaRPr lang="en-US" altLang="zh-CN" sz="2800" b="1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家乌申斯基，对习惯有句非常精彩的描述：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习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惯是我们存放在神经系统中的道德资本，你有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了好的习惯，一辈子就享受不尽它的利息，你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有了坏的习惯，一辈子就偿还不尽它的债务，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坏习惯能以它不断增长的利息让你最好的计划</a:t>
            </a:r>
            <a:endParaRPr lang="en-US" altLang="zh-CN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破产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endParaRPr lang="zh-CN" altLang="en-US" sz="2800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4898" name="文本占位符 464897"/>
          <p:cNvSpPr>
            <a:spLocks noGrp="1" noRot="1"/>
          </p:cNvSpPr>
          <p:nvPr>
            <p:ph type="body" idx="1"/>
          </p:nvPr>
        </p:nvSpPr>
        <p:spPr>
          <a:xfrm>
            <a:off x="323850" y="765175"/>
            <a:ext cx="8539163" cy="5470525"/>
          </a:xfrm>
          <a:ln/>
        </p:spPr>
        <p:txBody>
          <a:bodyPr/>
          <a:p>
            <a:r>
              <a:rPr lang="en-US" altLang="zh-CN"/>
              <a:t>	</a:t>
            </a:r>
            <a:r>
              <a:rPr lang="zh-CN" altLang="en-US" b="1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一年级孩子应该养成的学习好习惯：</a:t>
            </a:r>
            <a:endParaRPr lang="zh-CN" altLang="en-US" b="1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、集中注意力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、踊跃举手发言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、书写规范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、按时完成作业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5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、自己看课程表、自己整理书包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6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、珍惜时间，学习上不磨蹭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7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、认真、细心、不马虎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	    </a:t>
            </a:r>
            <a:r>
              <a:rPr lang="en-US" altLang="zh-CN" b="1">
                <a:latin typeface="仿宋_GB2312" pitchFamily="49" charset="-122"/>
                <a:ea typeface="仿宋_GB2312" pitchFamily="49" charset="-122"/>
              </a:rPr>
              <a:t>8</a:t>
            </a:r>
            <a:r>
              <a:rPr lang="zh-CN" altLang="en-US" b="1">
                <a:latin typeface="仿宋_GB2312" pitchFamily="49" charset="-122"/>
                <a:ea typeface="仿宋_GB2312" pitchFamily="49" charset="-122"/>
              </a:rPr>
              <a:t>、正确的坐姿、看姿等</a:t>
            </a:r>
            <a:endParaRPr lang="zh-CN" altLang="en-US" b="1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4179" name="文本占位符 434178"/>
          <p:cNvSpPr>
            <a:spLocks noGrp="1" noRot="1"/>
          </p:cNvSpPr>
          <p:nvPr>
            <p:ph type="body" idx="1"/>
          </p:nvPr>
        </p:nvSpPr>
        <p:spPr>
          <a:xfrm>
            <a:off x="323850" y="1557338"/>
            <a:ext cx="8540750" cy="3886200"/>
          </a:xfrm>
          <a:ln/>
        </p:spPr>
        <p:txBody>
          <a:bodyPr/>
          <a:p>
            <a:pPr>
              <a:buNone/>
            </a:pP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预想</a:t>
            </a:r>
            <a:r>
              <a:rPr lang="en-US" altLang="zh-CN" sz="6600" b="1" dirty="0"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月：</a:t>
            </a:r>
            <a:endParaRPr lang="zh-CN" altLang="en-US" sz="6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    新小学生会有哪些问题？</a:t>
            </a:r>
            <a:r>
              <a:rPr lang="zh-CN" altLang="en-US" sz="6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6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6402" name="标题 48640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ea typeface="楷体_GB2312" pitchFamily="49" charset="-122"/>
              </a:rPr>
              <a:t>汉语拼音：</a:t>
            </a:r>
            <a:endParaRPr lang="zh-CN" altLang="en-US" dirty="0">
              <a:ea typeface="楷体_GB2312" pitchFamily="49" charset="-122"/>
            </a:endParaRPr>
          </a:p>
        </p:txBody>
      </p:sp>
      <p:sp>
        <p:nvSpPr>
          <p:cNvPr id="486403" name="文本占位符 486402"/>
          <p:cNvSpPr>
            <a:spLocks noGrp="1" noRot="1"/>
          </p:cNvSpPr>
          <p:nvPr>
            <p:ph type="body" idx="1"/>
          </p:nvPr>
        </p:nvSpPr>
        <p:spPr>
          <a:xfrm>
            <a:off x="323850" y="1700213"/>
            <a:ext cx="8540750" cy="3886200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en-US" altLang="zh-CN" sz="2400" dirty="0">
                <a:ea typeface="仿宋_GB2312" pitchFamily="49" charset="-122"/>
              </a:rPr>
              <a:t>1</a:t>
            </a:r>
            <a:r>
              <a:rPr lang="zh-CN" altLang="en-US" sz="2400" dirty="0">
                <a:ea typeface="仿宋_GB2312" pitchFamily="49" charset="-122"/>
              </a:rPr>
              <a:t>、认识到学好拼音的重要性（打字、发信息、考试）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ea typeface="仿宋_GB2312" pitchFamily="49" charset="-122"/>
              </a:rPr>
              <a:t>2</a:t>
            </a:r>
            <a:r>
              <a:rPr lang="zh-CN" altLang="en-US" sz="2400" dirty="0">
                <a:ea typeface="仿宋_GB2312" pitchFamily="49" charset="-122"/>
              </a:rPr>
              <a:t>、拼音的要求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ea typeface="仿宋_GB2312" pitchFamily="49" charset="-122"/>
              </a:rPr>
              <a:t>（</a:t>
            </a:r>
            <a:r>
              <a:rPr lang="en-US" altLang="zh-CN" sz="2400" dirty="0">
                <a:ea typeface="仿宋_GB2312" pitchFamily="49" charset="-122"/>
              </a:rPr>
              <a:t>1</a:t>
            </a:r>
            <a:r>
              <a:rPr lang="zh-CN" altLang="en-US" sz="2400" dirty="0">
                <a:ea typeface="仿宋_GB2312" pitchFamily="49" charset="-122"/>
              </a:rPr>
              <a:t>）</a:t>
            </a:r>
            <a:r>
              <a:rPr lang="en-US" altLang="zh-CN" sz="2400" dirty="0">
                <a:ea typeface="仿宋_GB2312" pitchFamily="49" charset="-122"/>
              </a:rPr>
              <a:t>23</a:t>
            </a:r>
            <a:r>
              <a:rPr lang="zh-CN" altLang="en-US" sz="2400" dirty="0">
                <a:ea typeface="仿宋_GB2312" pitchFamily="49" charset="-122"/>
              </a:rPr>
              <a:t>个声母、</a:t>
            </a:r>
            <a:r>
              <a:rPr lang="en-US" altLang="zh-CN" sz="2400" dirty="0">
                <a:ea typeface="仿宋_GB2312" pitchFamily="49" charset="-122"/>
              </a:rPr>
              <a:t>6</a:t>
            </a:r>
            <a:r>
              <a:rPr lang="zh-CN" altLang="en-US" sz="2400" dirty="0">
                <a:ea typeface="仿宋_GB2312" pitchFamily="49" charset="-122"/>
              </a:rPr>
              <a:t>个单韵母、</a:t>
            </a:r>
            <a:r>
              <a:rPr lang="en-US" altLang="zh-CN" sz="2400" dirty="0">
                <a:ea typeface="仿宋_GB2312" pitchFamily="49" charset="-122"/>
              </a:rPr>
              <a:t>18</a:t>
            </a:r>
            <a:r>
              <a:rPr lang="zh-CN" altLang="en-US" sz="2400" dirty="0">
                <a:ea typeface="仿宋_GB2312" pitchFamily="49" charset="-122"/>
              </a:rPr>
              <a:t>个复韵母、</a:t>
            </a:r>
            <a:r>
              <a:rPr lang="en-US" altLang="zh-CN" sz="2400" dirty="0">
                <a:ea typeface="仿宋_GB2312" pitchFamily="49" charset="-122"/>
              </a:rPr>
              <a:t>16</a:t>
            </a:r>
            <a:r>
              <a:rPr lang="zh-CN" altLang="en-US" sz="2400" dirty="0">
                <a:ea typeface="仿宋_GB2312" pitchFamily="49" charset="-122"/>
              </a:rPr>
              <a:t>个整体认读音节要求会认、会读、会写、会默。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ea typeface="仿宋_GB2312" pitchFamily="49" charset="-122"/>
              </a:rPr>
              <a:t>（</a:t>
            </a:r>
            <a:r>
              <a:rPr lang="en-US" altLang="zh-CN" sz="2400" dirty="0">
                <a:ea typeface="仿宋_GB2312" pitchFamily="49" charset="-122"/>
              </a:rPr>
              <a:t>2</a:t>
            </a:r>
            <a:r>
              <a:rPr lang="zh-CN" altLang="en-US" sz="2400" dirty="0">
                <a:ea typeface="仿宋_GB2312" pitchFamily="49" charset="-122"/>
              </a:rPr>
              <a:t>）两拼音、三拼音要求会拼读，最好能直呼音节。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ea typeface="仿宋_GB2312" pitchFamily="49" charset="-122"/>
              </a:rPr>
              <a:t>（</a:t>
            </a:r>
            <a:r>
              <a:rPr lang="en-US" altLang="zh-CN" sz="2400" dirty="0">
                <a:ea typeface="仿宋_GB2312" pitchFamily="49" charset="-122"/>
              </a:rPr>
              <a:t>3</a:t>
            </a:r>
            <a:r>
              <a:rPr lang="zh-CN" altLang="en-US" sz="2400" dirty="0">
                <a:ea typeface="仿宋_GB2312" pitchFamily="49" charset="-122"/>
              </a:rPr>
              <a:t>）用拼音拼读一些简单的读物（比如：学生感兴趣的谜语、绕口令、古诗等），让孩子在读的过程中达到复习、巩固汉语拼音的效果。</a:t>
            </a:r>
            <a:endParaRPr lang="zh-CN" altLang="en-US" sz="2400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7426" name="文本占位符 487425"/>
          <p:cNvSpPr>
            <a:spLocks noGrp="1" noRot="1"/>
          </p:cNvSpPr>
          <p:nvPr>
            <p:ph type="body" idx="1"/>
          </p:nvPr>
        </p:nvSpPr>
        <p:spPr>
          <a:xfrm>
            <a:off x="611188" y="692150"/>
            <a:ext cx="8229600" cy="4525963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zh-CN" altLang="en-US" sz="2800" dirty="0">
                <a:ea typeface="仿宋_GB2312" pitchFamily="49" charset="-122"/>
              </a:rPr>
              <a:t>怎么做：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1</a:t>
            </a:r>
            <a:r>
              <a:rPr lang="zh-CN" altLang="en-US" sz="2800" dirty="0">
                <a:ea typeface="仿宋_GB2312" pitchFamily="49" charset="-122"/>
              </a:rPr>
              <a:t>、先入为主，课堂上认真听讲，不做与上课无关的事情。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2</a:t>
            </a:r>
            <a:r>
              <a:rPr lang="zh-CN" altLang="en-US" sz="2800" dirty="0">
                <a:ea typeface="仿宋_GB2312" pitchFamily="49" charset="-122"/>
              </a:rPr>
              <a:t>、回家后及时进行复习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3</a:t>
            </a:r>
            <a:r>
              <a:rPr lang="zh-CN" altLang="en-US" sz="2800" dirty="0">
                <a:ea typeface="仿宋_GB2312" pitchFamily="49" charset="-122"/>
              </a:rPr>
              <a:t>、多读多练，熟能生巧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4</a:t>
            </a:r>
            <a:r>
              <a:rPr lang="zh-CN" altLang="en-US" sz="2800" dirty="0">
                <a:ea typeface="仿宋_GB2312" pitchFamily="49" charset="-122"/>
              </a:rPr>
              <a:t>、制作卡片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5</a:t>
            </a:r>
            <a:r>
              <a:rPr lang="zh-CN" altLang="en-US" sz="2800" dirty="0">
                <a:ea typeface="仿宋_GB2312" pitchFamily="49" charset="-122"/>
              </a:rPr>
              <a:t>、通过做游戏、竞赛等活动来帮助孩子学习拼音。</a:t>
            </a:r>
            <a:endParaRPr lang="zh-CN" altLang="en-US" sz="2800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8450" name="标题 488449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ea typeface="楷体_GB2312" pitchFamily="49" charset="-122"/>
              </a:rPr>
              <a:t>识字</a:t>
            </a:r>
            <a:endParaRPr lang="zh-CN" altLang="en-US" dirty="0">
              <a:ea typeface="楷体_GB2312" pitchFamily="49" charset="-122"/>
            </a:endParaRPr>
          </a:p>
        </p:txBody>
      </p:sp>
      <p:sp>
        <p:nvSpPr>
          <p:cNvPr id="488451" name="文本占位符 488450"/>
          <p:cNvSpPr>
            <a:spLocks noGrp="1" noRot="1"/>
          </p:cNvSpPr>
          <p:nvPr>
            <p:ph type="body" idx="1"/>
          </p:nvPr>
        </p:nvSpPr>
        <p:spPr>
          <a:xfrm>
            <a:off x="468313" y="1341438"/>
            <a:ext cx="8229600" cy="4568825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zh-CN" altLang="en-US" dirty="0">
                <a:ea typeface="仿宋_GB2312" pitchFamily="49" charset="-122"/>
              </a:rPr>
              <a:t>目标：学习汉字，尽快接触汉字，激发学生学习汉字的兴趣，广泛开发课程资源，体现“主体”（以学生为主体）、“开放”（把社会作为识字的舞台，生活中处处可以识字）、“潜能”（孩子有多大潜能，就让孩子发挥多大潜能），从而能够提前识字，提前进行阅读。</a:t>
            </a:r>
            <a:endParaRPr lang="zh-CN" altLang="en-US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9474" name="标题 48947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ea typeface="楷体_GB2312" pitchFamily="49" charset="-122"/>
              </a:rPr>
              <a:t>具体做法</a:t>
            </a:r>
            <a:r>
              <a:rPr lang="zh-CN" altLang="en-US" dirty="0"/>
              <a:t>：</a:t>
            </a:r>
            <a:endParaRPr lang="zh-CN" altLang="en-US" dirty="0"/>
          </a:p>
        </p:txBody>
      </p:sp>
      <p:sp>
        <p:nvSpPr>
          <p:cNvPr id="489475" name="文本占位符 489474"/>
          <p:cNvSpPr>
            <a:spLocks noGrp="1" noRot="1"/>
          </p:cNvSpPr>
          <p:nvPr>
            <p:ph type="body" idx="1"/>
          </p:nvPr>
        </p:nvSpPr>
        <p:spPr>
          <a:xfrm>
            <a:off x="539750" y="1196975"/>
            <a:ext cx="8229600" cy="4525963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zh-CN" altLang="en-US" sz="2800" dirty="0">
                <a:ea typeface="仿宋_GB2312" pitchFamily="49" charset="-122"/>
              </a:rPr>
              <a:t>在环境中识字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ea typeface="仿宋_GB2312" pitchFamily="49" charset="-122"/>
              </a:rPr>
              <a:t>（</a:t>
            </a:r>
            <a:r>
              <a:rPr lang="en-US" altLang="zh-CN" sz="2800" dirty="0">
                <a:ea typeface="仿宋_GB2312" pitchFamily="49" charset="-122"/>
              </a:rPr>
              <a:t>1</a:t>
            </a:r>
            <a:r>
              <a:rPr lang="zh-CN" altLang="en-US" sz="2800" dirty="0">
                <a:ea typeface="仿宋_GB2312" pitchFamily="49" charset="-122"/>
              </a:rPr>
              <a:t>）学习环境（教室、校园、同学名字）包括认识自己的名字，了解名字的由来，说说名字里的故事，让孩子们相互进行交流，有条件的制作名片，在相互认识中识字。认识课程表、课本。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ea typeface="仿宋_GB2312" pitchFamily="49" charset="-122"/>
              </a:rPr>
              <a:t>（</a:t>
            </a:r>
            <a:r>
              <a:rPr lang="en-US" altLang="zh-CN" sz="2800" dirty="0">
                <a:ea typeface="仿宋_GB2312" pitchFamily="49" charset="-122"/>
              </a:rPr>
              <a:t>2</a:t>
            </a:r>
            <a:r>
              <a:rPr lang="zh-CN" altLang="en-US" sz="2800" dirty="0">
                <a:ea typeface="仿宋_GB2312" pitchFamily="49" charset="-122"/>
              </a:rPr>
              <a:t>）生活环境（认站牌、路牌、店名、门票）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>
                <a:ea typeface="仿宋_GB2312" pitchFamily="49" charset="-122"/>
              </a:rPr>
              <a:t>（</a:t>
            </a:r>
            <a:r>
              <a:rPr lang="en-US" altLang="zh-CN" sz="2800" dirty="0">
                <a:ea typeface="仿宋_GB2312" pitchFamily="49" charset="-122"/>
              </a:rPr>
              <a:t>3</a:t>
            </a:r>
            <a:r>
              <a:rPr lang="zh-CN" altLang="en-US" sz="2800" dirty="0">
                <a:ea typeface="仿宋_GB2312" pitchFamily="49" charset="-122"/>
              </a:rPr>
              <a:t>）活动环境（逛超市、玩数码宝贝卡片、读谜语、绕口令等），并进行剪贴，集中识字。</a:t>
            </a:r>
            <a:endParaRPr lang="zh-CN" altLang="en-US" sz="2800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0498" name="标题 49049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ea typeface="楷体_GB2312" pitchFamily="49" charset="-122"/>
              </a:rPr>
              <a:t>写字习惯：</a:t>
            </a:r>
            <a:endParaRPr lang="zh-CN" altLang="en-US">
              <a:ea typeface="楷体_GB2312" pitchFamily="49" charset="-122"/>
            </a:endParaRPr>
          </a:p>
        </p:txBody>
      </p:sp>
      <p:sp>
        <p:nvSpPr>
          <p:cNvPr id="490499" name="文本占位符 490498"/>
          <p:cNvSpPr>
            <a:spLocks noGrp="1" noRot="1"/>
          </p:cNvSpPr>
          <p:nvPr>
            <p:ph type="body" idx="1"/>
          </p:nvPr>
        </p:nvSpPr>
        <p:spPr>
          <a:xfrm>
            <a:off x="323850" y="1628775"/>
            <a:ext cx="8540750" cy="3886200"/>
          </a:xfrm>
          <a:ln/>
        </p:spPr>
        <p:txBody>
          <a:bodyPr/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1</a:t>
            </a:r>
            <a:r>
              <a:rPr lang="zh-CN" altLang="en-US" sz="2800" dirty="0">
                <a:ea typeface="仿宋_GB2312" pitchFamily="49" charset="-122"/>
              </a:rPr>
              <a:t>、认识写字的重要性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2</a:t>
            </a:r>
            <a:r>
              <a:rPr lang="zh-CN" altLang="en-US" sz="2800" dirty="0">
                <a:ea typeface="仿宋_GB2312" pitchFamily="49" charset="-122"/>
              </a:rPr>
              <a:t>、养成认真书写的习惯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3</a:t>
            </a:r>
            <a:r>
              <a:rPr lang="zh-CN" altLang="en-US" sz="2800" dirty="0">
                <a:ea typeface="仿宋_GB2312" pitchFamily="49" charset="-122"/>
              </a:rPr>
              <a:t>、要有正确的写字姿势（坐姿、握笔姿势、练习擦橡皮）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4</a:t>
            </a:r>
            <a:r>
              <a:rPr lang="zh-CN" altLang="en-US" sz="2800" dirty="0">
                <a:ea typeface="仿宋_GB2312" pitchFamily="49" charset="-122"/>
              </a:rPr>
              <a:t>、从基本笔画练起，学会观察、掌握字的间架结构，学会寻找书写规律。</a:t>
            </a:r>
            <a:endParaRPr lang="zh-CN" altLang="en-US" sz="28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dirty="0">
                <a:ea typeface="仿宋_GB2312" pitchFamily="49" charset="-122"/>
              </a:rPr>
              <a:t>5</a:t>
            </a:r>
            <a:r>
              <a:rPr lang="zh-CN" altLang="en-US" sz="2800" dirty="0">
                <a:ea typeface="仿宋_GB2312" pitchFamily="49" charset="-122"/>
              </a:rPr>
              <a:t>、入学前要把自己的名字先练练好。</a:t>
            </a:r>
            <a:endParaRPr lang="zh-CN" altLang="en-US" sz="2800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4594" name="文本占位符 494593"/>
          <p:cNvSpPr>
            <a:spLocks noGrp="1" noRot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  <a:ln/>
        </p:spPr>
        <p:txBody>
          <a:bodyPr/>
          <a:p>
            <a:r>
              <a:rPr lang="zh-CN" altLang="en-US" dirty="0"/>
              <a:t>正确的执笔手势是食指前端位置第一关节微微凹下，食指第二关节和拇指关节凸起，由中指承托点至拇指及食指指尖距离约</a:t>
            </a:r>
            <a:r>
              <a:rPr lang="en-US" altLang="zh-CN" dirty="0"/>
              <a:t>0.5</a:t>
            </a:r>
            <a:r>
              <a:rPr lang="zh-CN" altLang="en-US" dirty="0"/>
              <a:t>厘米</a:t>
            </a:r>
            <a:endParaRPr lang="zh-CN" altLang="en-US" dirty="0"/>
          </a:p>
        </p:txBody>
      </p:sp>
      <p:pic>
        <p:nvPicPr>
          <p:cNvPr id="494595" name="图片 494594" descr="20089112133123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600" y="2590800"/>
            <a:ext cx="3295650" cy="3040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82" name="标题 481281"/>
          <p:cNvSpPr>
            <a:spLocks noGrp="1" noRot="1"/>
          </p:cNvSpPr>
          <p:nvPr>
            <p:ph type="ctrTitle"/>
          </p:nvPr>
        </p:nvSpPr>
        <p:spPr>
          <a:xfrm>
            <a:off x="914400" y="2438400"/>
            <a:ext cx="8001000" cy="2971800"/>
          </a:xfrm>
          <a:ln>
            <a:solidFill>
              <a:srgbClr val="FF0000"/>
            </a:solidFill>
            <a:miter/>
          </a:ln>
        </p:spPr>
        <p:txBody>
          <a:bodyPr anchor="ctr"/>
          <a:p>
            <a:pPr defTabSz="914400"/>
            <a:r>
              <a:rPr lang="zh-CN" altLang="en-US" b="1" kern="1200" baseline="0" dirty="0">
                <a:latin typeface="华文楷体" pitchFamily="2" charset="-122"/>
                <a:ea typeface="华文楷体" pitchFamily="2" charset="-122"/>
              </a:rPr>
              <a:t>请您把手机调到振动状态！</a:t>
            </a:r>
            <a:br>
              <a:rPr lang="zh-CN" altLang="en-US" b="1" kern="1200" baseline="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b="1" kern="1200" baseline="0" dirty="0">
                <a:latin typeface="华文楷体" pitchFamily="2" charset="-122"/>
                <a:ea typeface="华文楷体" pitchFamily="2" charset="-122"/>
              </a:rPr>
              <a:t>            </a:t>
            </a:r>
            <a:br>
              <a:rPr lang="zh-CN" altLang="en-US" b="1" kern="1200" baseline="0" dirty="0">
                <a:latin typeface="华文楷体" pitchFamily="2" charset="-122"/>
                <a:ea typeface="华文楷体" pitchFamily="2" charset="-122"/>
              </a:rPr>
            </a:br>
            <a:r>
              <a:rPr lang="zh-CN" altLang="en-US" sz="4800" b="1" kern="1200" baseline="0" dirty="0">
                <a:latin typeface="华文楷体" pitchFamily="2" charset="-122"/>
                <a:ea typeface="华文楷体" pitchFamily="2" charset="-122"/>
              </a:rPr>
              <a:t>谢谢合作 </a:t>
            </a:r>
            <a:r>
              <a:rPr lang="en-US" altLang="zh-CN" sz="4800" b="1" kern="1200" baseline="0">
                <a:latin typeface="华文楷体" pitchFamily="2" charset="-122"/>
                <a:ea typeface="华文楷体" pitchFamily="2" charset="-122"/>
              </a:rPr>
              <a:t>!!</a:t>
            </a:r>
            <a:endParaRPr lang="en-US" altLang="zh-CN" sz="4800" b="1" kern="1200" baseline="0"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481283" name="图片 481282" descr="u=99124229,3103994519&amp;gp=1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85800"/>
            <a:ext cx="1897063" cy="1697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5618" name="标题 49561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/>
              <a:t>横搭型：儿童写字缓慢、写字太用力、容易疲倦。 </a:t>
            </a:r>
            <a:endParaRPr lang="zh-CN" altLang="en-US" sz="4000" dirty="0"/>
          </a:p>
        </p:txBody>
      </p:sp>
      <p:pic>
        <p:nvPicPr>
          <p:cNvPr id="495619" name="图片 495618" descr="200891053167148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1828800"/>
            <a:ext cx="4267200" cy="412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6642" name="标题 49664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/>
              <a:t>埋头型：把拇指藏在食指后面，是第二多儿童犯的执笔手势。 </a:t>
            </a:r>
            <a:endParaRPr lang="zh-CN" altLang="en-US" sz="4000" dirty="0"/>
          </a:p>
        </p:txBody>
      </p:sp>
      <p:pic>
        <p:nvPicPr>
          <p:cNvPr id="496643" name="图片 496642" descr="20089105417505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9400" y="2438400"/>
            <a:ext cx="3048000" cy="3114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7666" name="标题 49766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/>
              <a:t>扭曲型：拇指扭曲，以食指顶著笔杆。 </a:t>
            </a:r>
            <a:endParaRPr lang="zh-CN" altLang="en-US" sz="4000" dirty="0"/>
          </a:p>
        </p:txBody>
      </p:sp>
      <p:pic>
        <p:nvPicPr>
          <p:cNvPr id="497667" name="图片 497666" descr="20089105513187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9400" y="2286000"/>
            <a:ext cx="3048000" cy="300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8690" name="标题 498689"/>
          <p:cNvSpPr>
            <a:spLocks noGrp="1" noRot="1"/>
          </p:cNvSpPr>
          <p:nvPr>
            <p:ph type="title"/>
          </p:nvPr>
        </p:nvSpPr>
        <p:spPr>
          <a:xfrm>
            <a:off x="457200" y="274638"/>
            <a:ext cx="8382000" cy="1706562"/>
          </a:xfrm>
          <a:ln/>
        </p:spPr>
        <p:txBody>
          <a:bodyPr anchor="ctr"/>
          <a:p>
            <a:r>
              <a:rPr lang="zh-CN" altLang="en-US" sz="4000" dirty="0"/>
              <a:t>扭转型：很多儿童写字时会把整个手腕扭转，笔向自己，这种执笔方法会影响脊骨。 </a:t>
            </a:r>
            <a:endParaRPr lang="zh-CN" altLang="en-US" sz="4000" dirty="0"/>
          </a:p>
        </p:txBody>
      </p:sp>
      <p:pic>
        <p:nvPicPr>
          <p:cNvPr id="498691" name="图片 498690" descr="20089105610672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2057400"/>
            <a:ext cx="4419600" cy="4102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9714" name="标题 49971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/>
              <a:t>直线型：拇指和食指成直执笔。 </a:t>
            </a:r>
            <a:endParaRPr lang="zh-CN" altLang="en-US" dirty="0"/>
          </a:p>
        </p:txBody>
      </p:sp>
      <p:pic>
        <p:nvPicPr>
          <p:cNvPr id="499715" name="图片 499714" descr="20089105738441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0" y="1981200"/>
            <a:ext cx="3733800" cy="3652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0738" name="标题 500737"/>
          <p:cNvSpPr>
            <a:spLocks noGrp="1" noRot="1"/>
          </p:cNvSpPr>
          <p:nvPr>
            <p:ph type="title"/>
          </p:nvPr>
        </p:nvSpPr>
        <p:spPr>
          <a:xfrm>
            <a:off x="457200" y="274638"/>
            <a:ext cx="8153400" cy="1706562"/>
          </a:xfrm>
          <a:ln/>
        </p:spPr>
        <p:txBody>
          <a:bodyPr anchor="ctr"/>
          <a:p>
            <a:r>
              <a:rPr lang="zh-CN" altLang="en-US" sz="4000" dirty="0"/>
              <a:t>错位型：以拇指、食指和中指握笔，不知为何，较多女孩子犯此类型。 </a:t>
            </a:r>
            <a:endParaRPr lang="zh-CN" altLang="en-US" sz="4000" dirty="0"/>
          </a:p>
        </p:txBody>
      </p:sp>
      <p:pic>
        <p:nvPicPr>
          <p:cNvPr id="500739" name="图片 500738" descr="20089105844618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2514600"/>
            <a:ext cx="3048000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62" name="标题 50176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/>
              <a:t>睡觉型：写字时手腕和手边会贴著桌面，遮著自已的视线。 </a:t>
            </a:r>
            <a:endParaRPr lang="zh-CN" altLang="en-US" sz="4000" dirty="0"/>
          </a:p>
        </p:txBody>
      </p:sp>
      <p:pic>
        <p:nvPicPr>
          <p:cNvPr id="501763" name="图片 501762" descr="2008910593571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9800" y="2743200"/>
            <a:ext cx="3048000" cy="2628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2786" name="标题 50278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000" dirty="0"/>
              <a:t>拳头型：执笔时好像握著一个拳头一样。 </a:t>
            </a:r>
            <a:endParaRPr lang="zh-CN" altLang="en-US" sz="4000" dirty="0"/>
          </a:p>
        </p:txBody>
      </p:sp>
      <p:pic>
        <p:nvPicPr>
          <p:cNvPr id="502787" name="图片 502786" descr="2008911031850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1981200"/>
            <a:ext cx="3886200" cy="3862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3810" name="文本占位符 503809"/>
          <p:cNvSpPr>
            <a:spLocks noGrp="1" noRot="1"/>
          </p:cNvSpPr>
          <p:nvPr>
            <p:ph type="body" idx="1"/>
          </p:nvPr>
        </p:nvSpPr>
        <p:spPr>
          <a:xfrm>
            <a:off x="304800" y="3878263"/>
            <a:ext cx="5930900" cy="1989137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400" dirty="0"/>
              <a:t>第一点：在拇指指尖。</a:t>
            </a:r>
            <a:endParaRPr lang="zh-CN" altLang="en-US" sz="2400" dirty="0"/>
          </a:p>
          <a:p>
            <a:pPr>
              <a:lnSpc>
                <a:spcPct val="90000"/>
              </a:lnSpc>
            </a:pPr>
            <a:r>
              <a:rPr lang="zh-CN" altLang="en-US" sz="2400" dirty="0"/>
              <a:t>第二点：在食指指根骨节凸起处。</a:t>
            </a:r>
            <a:endParaRPr lang="zh-CN" altLang="en-US" sz="2400" dirty="0"/>
          </a:p>
          <a:p>
            <a:pPr>
              <a:lnSpc>
                <a:spcPct val="90000"/>
              </a:lnSpc>
            </a:pPr>
            <a:r>
              <a:rPr lang="zh-CN" altLang="en-US" sz="2400" dirty="0"/>
              <a:t>第三点：在食指指尖。</a:t>
            </a:r>
            <a:endParaRPr lang="zh-CN" altLang="en-US" sz="2400" dirty="0"/>
          </a:p>
          <a:p>
            <a:pPr>
              <a:lnSpc>
                <a:spcPct val="90000"/>
              </a:lnSpc>
            </a:pPr>
            <a:r>
              <a:rPr lang="zh-CN" altLang="en-US" sz="2400" dirty="0"/>
              <a:t>第四点：在中指第一关节与指甲边垂中间的位置。</a:t>
            </a:r>
            <a:endParaRPr lang="zh-CN" altLang="en-US" sz="2400" dirty="0"/>
          </a:p>
        </p:txBody>
      </p:sp>
      <p:pic>
        <p:nvPicPr>
          <p:cNvPr id="503811" name="图片 503810" descr="2008911713755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0" y="304800"/>
            <a:ext cx="5562600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4834" name="文本占位符 504833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3321050" cy="3886200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用不是执笔的左手或右手拇指和食指指尖拈起笔尖，放在已经作「手枪形状」的中指第一个关节和指甲边垂中间（即第四点记号），以及在食指指根骨节凸起处的位置上（即第二点记号）。现在己经粘住二点记号。注意：由笔尖至中指承托点（即第四点记号）的位置距离约</a:t>
            </a:r>
            <a:r>
              <a:rPr lang="en-US" altLang="zh-CN" sz="2000" dirty="0"/>
              <a:t>2.5</a:t>
            </a:r>
            <a:r>
              <a:rPr lang="zh-CN" altLang="en-US" sz="2000" dirty="0"/>
              <a:t>厘米。 </a:t>
            </a:r>
            <a:endParaRPr lang="zh-CN" altLang="en-US" sz="2000" dirty="0"/>
          </a:p>
        </p:txBody>
      </p:sp>
      <p:pic>
        <p:nvPicPr>
          <p:cNvPr id="504835" name="图片 504834" descr="20089111138926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6200" y="228600"/>
            <a:ext cx="4343400" cy="37607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7251" name="文本占位符 437250"/>
          <p:cNvSpPr>
            <a:spLocks noGrp="1" noRot="1"/>
          </p:cNvSpPr>
          <p:nvPr>
            <p:ph type="body" idx="1"/>
          </p:nvPr>
        </p:nvSpPr>
        <p:spPr>
          <a:xfrm>
            <a:off x="323850" y="2276475"/>
            <a:ext cx="8540750" cy="3886200"/>
          </a:xfrm>
          <a:ln/>
        </p:spPr>
        <p:txBody>
          <a:bodyPr/>
          <a:p>
            <a:pPr>
              <a:buNone/>
            </a:pPr>
            <a:r>
              <a:rPr lang="en-US" altLang="zh-CN" sz="9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现状分析</a:t>
            </a:r>
            <a:endParaRPr lang="zh-CN" altLang="en-US" sz="9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5858" name="图片 505857" descr="20089111337988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914400"/>
            <a:ext cx="4800600" cy="4365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6882" name="图片 506881" descr="2008911166729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762000"/>
            <a:ext cx="4725988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22" name="标题 491521"/>
          <p:cNvSpPr>
            <a:spLocks noGrp="1" noRot="1"/>
          </p:cNvSpPr>
          <p:nvPr>
            <p:ph type="title"/>
          </p:nvPr>
        </p:nvSpPr>
        <p:spPr>
          <a:xfrm>
            <a:off x="323850" y="404813"/>
            <a:ext cx="8540750" cy="1143000"/>
          </a:xfrm>
          <a:ln/>
        </p:spPr>
        <p:txBody>
          <a:bodyPr anchor="ctr"/>
          <a:p>
            <a:r>
              <a:rPr lang="zh-CN" altLang="en-US" dirty="0">
                <a:ea typeface="楷体_GB2312" pitchFamily="49" charset="-122"/>
              </a:rPr>
              <a:t>说话的训练与培养</a:t>
            </a:r>
            <a:endParaRPr lang="zh-CN" altLang="en-US" dirty="0">
              <a:ea typeface="楷体_GB2312" pitchFamily="49" charset="-122"/>
            </a:endParaRPr>
          </a:p>
        </p:txBody>
      </p:sp>
      <p:sp>
        <p:nvSpPr>
          <p:cNvPr id="491523" name="文本占位符 491522"/>
          <p:cNvSpPr>
            <a:spLocks noGrp="1" noRot="1"/>
          </p:cNvSpPr>
          <p:nvPr>
            <p:ph type="body" idx="1"/>
          </p:nvPr>
        </p:nvSpPr>
        <p:spPr>
          <a:xfrm>
            <a:off x="611188" y="1341438"/>
            <a:ext cx="8229600" cy="4525962"/>
          </a:xfrm>
          <a:ln/>
        </p:spPr>
        <p:txBody>
          <a:bodyPr/>
          <a:p>
            <a:pPr>
              <a:lnSpc>
                <a:spcPct val="120000"/>
              </a:lnSpc>
              <a:buNone/>
            </a:pPr>
            <a:r>
              <a:rPr lang="en-US" altLang="zh-CN" sz="2000" dirty="0">
                <a:ea typeface="仿宋_GB2312" pitchFamily="49" charset="-122"/>
              </a:rPr>
              <a:t>    </a:t>
            </a:r>
            <a:r>
              <a:rPr lang="en-US" altLang="zh-CN" sz="2400" dirty="0">
                <a:ea typeface="仿宋_GB2312" pitchFamily="49" charset="-122"/>
              </a:rPr>
              <a:t>1</a:t>
            </a:r>
            <a:r>
              <a:rPr lang="zh-CN" altLang="en-US" sz="2400" dirty="0">
                <a:ea typeface="仿宋_GB2312" pitchFamily="49" charset="-122"/>
              </a:rPr>
              <a:t>、</a:t>
            </a:r>
            <a:r>
              <a:rPr lang="en-US" altLang="zh-CN" sz="2400" dirty="0">
                <a:ea typeface="仿宋_GB2312" pitchFamily="49" charset="-122"/>
              </a:rPr>
              <a:t> </a:t>
            </a:r>
            <a:r>
              <a:rPr lang="zh-CN" altLang="en-US" sz="2400" dirty="0">
                <a:ea typeface="仿宋_GB2312" pitchFamily="49" charset="-122"/>
              </a:rPr>
              <a:t>听故事练说话。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    </a:t>
            </a:r>
            <a:r>
              <a:rPr lang="en-US" altLang="zh-CN" sz="2400" dirty="0">
                <a:ea typeface="仿宋_GB2312" pitchFamily="49" charset="-122"/>
              </a:rPr>
              <a:t>2</a:t>
            </a:r>
            <a:r>
              <a:rPr lang="zh-CN" altLang="en-US" sz="2400" dirty="0">
                <a:ea typeface="仿宋_GB2312" pitchFamily="49" charset="-122"/>
              </a:rPr>
              <a:t>、看图说话是培养学生思维能力最主要的途径。    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   ３、问题所在：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      目前教材内容和考试内容相脱节，教的是人际交往、口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语能力的培养、训练，考的却是看图写话，所以有些孩子因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为没有经过看图说话、看图写话的训练，到了三年级写作文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就会觉得特别吃力，并且对写作产生厌烦情绪，变得不愿意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写作，甚至还怕写作，从而产生畏惧感，到三年级再抓已经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35000"/>
              </a:lnSpc>
              <a:buNone/>
            </a:pPr>
            <a:r>
              <a:rPr lang="zh-CN" altLang="en-US" sz="2400" dirty="0">
                <a:ea typeface="仿宋_GB2312" pitchFamily="49" charset="-122"/>
              </a:rPr>
              <a:t>迟了。</a:t>
            </a:r>
            <a:endParaRPr lang="zh-CN" altLang="en-US" sz="2400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buNone/>
            </a:pPr>
            <a:endParaRPr lang="zh-CN" altLang="en-US" sz="2400" dirty="0"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4723" name="文本占位符 414722"/>
          <p:cNvSpPr>
            <a:spLocks noGrp="1" noRot="1"/>
          </p:cNvSpPr>
          <p:nvPr>
            <p:ph type="body" idx="1"/>
          </p:nvPr>
        </p:nvSpPr>
        <p:spPr>
          <a:xfrm>
            <a:off x="323850" y="765175"/>
            <a:ext cx="8540750" cy="4895850"/>
          </a:xfrm>
          <a:ln/>
        </p:spPr>
        <p:txBody>
          <a:bodyPr/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数学：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一年级的数学并不难，很多内容在幼儿园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已经接触过了，所以还是学习习惯的问题最叫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人担心，比如：不能规范的书写“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9”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，不坚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持每天做口算题目，不积极参与动脑筋题目的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理解或是一题多解等等。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2371" name="文本占位符 442370"/>
          <p:cNvSpPr>
            <a:spLocks noGrp="1" noRot="1"/>
          </p:cNvSpPr>
          <p:nvPr>
            <p:ph type="body" idx="1"/>
          </p:nvPr>
        </p:nvSpPr>
        <p:spPr>
          <a:xfrm>
            <a:off x="250825" y="692150"/>
            <a:ext cx="8540750" cy="5184775"/>
          </a:xfrm>
          <a:ln/>
        </p:spPr>
        <p:txBody>
          <a:bodyPr/>
          <a:p>
            <a:pPr algn="ctr">
              <a:buNone/>
            </a:pPr>
            <a:r>
              <a:rPr lang="en-US" altLang="zh-CN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解决办法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碰到这种情况，您还是要从培养孩子的学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习习惯入手：一定要让孩子规范书写；需要用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直尺的地方，一定要让孩子坚持用尺；数学题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目完成后，一定要让孩子自己检查，不要依赖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您。对于那些知识掌握的比较好，并有条件的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孩子，您可以有针对性的让他做一些趣味数学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题目，提高孩子学习的兴趣。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4419" name="文本占位符 444418"/>
          <p:cNvSpPr>
            <a:spLocks noGrp="1" noRot="1"/>
          </p:cNvSpPr>
          <p:nvPr>
            <p:ph type="body" idx="1"/>
          </p:nvPr>
        </p:nvSpPr>
        <p:spPr>
          <a:xfrm>
            <a:off x="323850" y="765175"/>
            <a:ext cx="8540750" cy="5400675"/>
          </a:xfrm>
          <a:ln/>
        </p:spPr>
        <p:txBody>
          <a:bodyPr/>
          <a:p>
            <a:pPr>
              <a:buNone/>
            </a:pPr>
            <a:r>
              <a:rPr lang="en-US" altLang="zh-CN" b="1" dirty="0"/>
              <a:t>      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其他科目：其他学科，比如手工劳动、自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然常识、美术、音乐等常常会要求孩子带好配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套的学具、乐器、颜料、剪刀、胶水等物品，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遗忘是孩子的通病。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解决办法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因此，您应该要求孩子根据课表，做好课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前准备工作，养成良好的习惯。</a:t>
            </a:r>
            <a:r>
              <a:rPr lang="zh-CN" altLang="en-US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6771" name="文本占位符 416770"/>
          <p:cNvSpPr>
            <a:spLocks noGrp="1" noRot="1"/>
          </p:cNvSpPr>
          <p:nvPr>
            <p:ph type="body" idx="1"/>
          </p:nvPr>
        </p:nvSpPr>
        <p:spPr>
          <a:xfrm>
            <a:off x="603250" y="1484313"/>
            <a:ext cx="8540750" cy="4886325"/>
          </a:xfrm>
          <a:ln/>
        </p:spPr>
        <p:txBody>
          <a:bodyPr/>
          <a:p>
            <a:pPr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课间休息：</a:t>
            </a:r>
            <a:endParaRPr lang="zh-CN" altLang="en-US" sz="40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现在小学的课间休息时间为</a:t>
            </a:r>
            <a:r>
              <a:rPr lang="en-US" altLang="zh-CN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10</a:t>
            </a:r>
            <a:r>
              <a:rPr lang="zh-CN" altLang="en-US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分</a:t>
            </a:r>
            <a:endParaRPr lang="zh-CN" altLang="en-US" sz="40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钟，但我们的新小学生常常不知道在</a:t>
            </a:r>
            <a:endParaRPr lang="zh-CN" altLang="en-US" sz="40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sz="40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这段时间内干什么。</a:t>
            </a:r>
            <a:r>
              <a:rPr lang="zh-CN" altLang="en-US" sz="4000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endParaRPr lang="zh-CN" altLang="en-US" sz="4000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endParaRPr lang="zh-CN" altLang="en-US" sz="40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endParaRPr lang="zh-CN" altLang="en-US" sz="4000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9538" name="标题 449537"/>
          <p:cNvSpPr>
            <a:spLocks noGrp="1" noRot="1"/>
          </p:cNvSpPr>
          <p:nvPr>
            <p:ph type="title"/>
          </p:nvPr>
        </p:nvSpPr>
        <p:spPr>
          <a:xfrm>
            <a:off x="323850" y="404813"/>
            <a:ext cx="8540750" cy="1143000"/>
          </a:xfrm>
          <a:ln/>
        </p:spPr>
        <p:txBody>
          <a:bodyPr anchor="ctr"/>
          <a:p>
            <a:r>
              <a:rPr lang="zh-CN" altLang="en-US" dirty="0">
                <a:solidFill>
                  <a:schemeClr val="tx1"/>
                </a:solidFill>
                <a:ea typeface="楷体_GB2312" pitchFamily="49" charset="-122"/>
              </a:rPr>
              <a:t>解决办法</a:t>
            </a:r>
            <a:endParaRPr lang="zh-CN" altLang="en-US" dirty="0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449539" name="文本占位符 449538"/>
          <p:cNvSpPr>
            <a:spLocks noGrp="1" noRot="1"/>
          </p:cNvSpPr>
          <p:nvPr>
            <p:ph type="body" idx="1"/>
          </p:nvPr>
        </p:nvSpPr>
        <p:spPr>
          <a:xfrm>
            <a:off x="323850" y="1412875"/>
            <a:ext cx="8540750" cy="5229225"/>
          </a:xfrm>
          <a:ln/>
        </p:spPr>
        <p:txBody>
          <a:bodyPr/>
          <a:p>
            <a:pPr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在开学前，您可以向孩子解释一下什么是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课间休息，应该怎样合理的安排这</a:t>
            </a:r>
            <a:r>
              <a:rPr lang="en-US" altLang="zh-CN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分钟，您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也可以列出几样可以做的事情，帮孩子理清头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绪，比如：先做好下节课的课前准备，再上厕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所，然后适当地休息，休息时要注意安全，不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要进行激烈的活动，以免影响下一节课。如果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孩子不想做游戏，您可以建议他在教室里外走</a:t>
            </a:r>
            <a:endParaRPr lang="zh-CN" altLang="en-US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动一下，眺望远处，让眼睛得到休息。</a:t>
            </a:r>
            <a:r>
              <a:rPr lang="zh-CN" altLang="en-US" dirty="0">
                <a:solidFill>
                  <a:srgbClr val="FF0066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endParaRPr lang="zh-CN" altLang="en-US" dirty="0">
              <a:solidFill>
                <a:srgbClr val="FF0066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6227" name="文本占位符 436226"/>
          <p:cNvSpPr>
            <a:spLocks noGrp="1" noRot="1"/>
          </p:cNvSpPr>
          <p:nvPr>
            <p:ph type="body" idx="1"/>
          </p:nvPr>
        </p:nvSpPr>
        <p:spPr>
          <a:xfrm>
            <a:off x="395288" y="1125538"/>
            <a:ext cx="8540750" cy="38862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课余时间：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　放学以后，初入小学的孩子可能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还不能完全适应有功课的生活，不是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忘了做功课，就是拖到吃晚饭或者睡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觉前才匆匆忙忙的做功课。</a:t>
            </a:r>
            <a:endParaRPr lang="zh-CN" altLang="en-US" sz="3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63" name="文本占位符 450562"/>
          <p:cNvSpPr>
            <a:spLocks noGrp="1" noRot="1"/>
          </p:cNvSpPr>
          <p:nvPr>
            <p:ph type="body" idx="1"/>
          </p:nvPr>
        </p:nvSpPr>
        <p:spPr>
          <a:xfrm>
            <a:off x="395288" y="476250"/>
            <a:ext cx="8540750" cy="6192838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en-US" altLang="zh-CN" sz="1800" b="1" dirty="0"/>
              <a:t>          </a:t>
            </a:r>
            <a:endParaRPr lang="en-US" altLang="zh-CN" sz="1800" b="1" dirty="0"/>
          </a:p>
          <a:p>
            <a:pPr algn="ctr">
              <a:buNone/>
            </a:pPr>
            <a:r>
              <a:rPr lang="en-US" altLang="zh-CN" sz="2400" b="1" dirty="0">
                <a:ea typeface="仿宋_GB2312" pitchFamily="49" charset="-122"/>
              </a:rPr>
              <a:t>       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解决办法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对此，您要明确的告诉孩子，放学后应该先做功课，然后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再玩。每天，除了完成作业，还要有一小时的复习、预习、检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查和整理时间，您要督促孩子检查一下完成的作业，并预习一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下新的内容，整理好书包，带齐学习用品，听听语文和英语的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录音材料。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　　做为家长，您在这段时间内最好能和孩子同步，一起学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习、看书、读报，形成良好的学习氛围。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　　此外，除了每天的新闻节目，学校一般不主张周一到周四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晚上让孩子看电视，您要保证孩子有充足的睡眠时间，使他有</a:t>
            </a:r>
            <a:endParaRPr lang="zh-CN" altLang="en-US" sz="24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充沛的精力投入第二天的学习。</a:t>
            </a:r>
            <a:r>
              <a:rPr lang="zh-CN" altLang="en-US" sz="2400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2400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6595" name="文本占位符 366594"/>
          <p:cNvSpPr>
            <a:spLocks noGrp="1" noRot="1"/>
          </p:cNvSpPr>
          <p:nvPr>
            <p:ph type="body" idx="1"/>
          </p:nvPr>
        </p:nvSpPr>
        <p:spPr>
          <a:xfrm>
            <a:off x="323850" y="404813"/>
            <a:ext cx="8640763" cy="5516562"/>
          </a:xfrm>
          <a:ln/>
        </p:spPr>
        <p:txBody>
          <a:bodyPr/>
          <a:p>
            <a:pPr>
              <a:buNone/>
            </a:pPr>
            <a:endParaRPr lang="en-US" altLang="zh-CN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 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一年级新生适应问题”，统计资料表明：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开学二个月后，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60%-70%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的学生适应小学生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活，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30%-40%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的学生不适应。不适应的情况普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遍反映为：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、规则意识差，听的习惯差</a:t>
            </a:r>
            <a:r>
              <a:rPr lang="en-US" altLang="zh-CN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、任务意识差，做作业完成意识差</a:t>
            </a:r>
            <a:r>
              <a:rPr lang="en-US" altLang="zh-CN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、生活自理能力上的不适应</a:t>
            </a:r>
            <a:r>
              <a:rPr lang="en-US" altLang="zh-CN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、与伙伴的合作、谦让、社交意识差</a:t>
            </a:r>
            <a:r>
              <a:rPr lang="en-US" altLang="zh-CN" b="1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b="1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6163" name="文本占位符 476162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zh-CN" altLang="x-none" sz="4000" b="1" dirty="0">
                <a:solidFill>
                  <a:schemeClr val="tx2"/>
                </a:solidFill>
              </a:rPr>
              <a:t>       一、孩子坐不住，上课不认真听</a:t>
            </a:r>
            <a:endParaRPr lang="en-US" altLang="zh-CN" sz="4000" b="1">
              <a:solidFill>
                <a:schemeClr val="tx2"/>
              </a:solidFill>
            </a:endParaRPr>
          </a:p>
          <a:p>
            <a:pPr>
              <a:buNone/>
            </a:pPr>
            <a:endParaRPr lang="en-US" altLang="zh-CN" sz="4000" b="1">
              <a:solidFill>
                <a:schemeClr val="tx2"/>
              </a:solidFill>
            </a:endParaRPr>
          </a:p>
          <a:p>
            <a:pPr>
              <a:buNone/>
            </a:pPr>
            <a:r>
              <a:rPr lang="zh-CN" altLang="x-none" sz="4000" b="1" dirty="0">
                <a:solidFill>
                  <a:schemeClr val="tx2"/>
                </a:solidFill>
              </a:rPr>
              <a:t>讲怎么办？</a:t>
            </a:r>
            <a:endParaRPr lang="en-US" altLang="zh-CN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6946" name="文本占位符 466945"/>
          <p:cNvSpPr>
            <a:spLocks noGrp="1" noRot="1"/>
          </p:cNvSpPr>
          <p:nvPr>
            <p:ph type="body" idx="1"/>
          </p:nvPr>
        </p:nvSpPr>
        <p:spPr>
          <a:xfrm>
            <a:off x="323850" y="549275"/>
            <a:ext cx="8540750" cy="4886325"/>
          </a:xfrm>
          <a:ln/>
        </p:spPr>
        <p:txBody>
          <a:bodyPr/>
          <a:p>
            <a:pPr>
              <a:buNone/>
            </a:pPr>
            <a:r>
              <a:rPr lang="zh-CN" altLang="x-none" b="1" dirty="0"/>
              <a:t> </a:t>
            </a:r>
            <a:r>
              <a:rPr lang="zh-CN" altLang="x-none" b="1" dirty="0">
                <a:solidFill>
                  <a:schemeClr val="tx2"/>
                </a:solidFill>
              </a:rPr>
              <a:t> </a:t>
            </a:r>
            <a:endParaRPr lang="zh-CN" altLang="x-none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  <a:buClrTx/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1、上课不听讲，讲话或者做小动作。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ClrTx/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2、看上去遵守课堂纪律，其实没在听讲,而是思想在开小差。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ClrTx/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3、听讲听的比较认真，但是没有在积极思考。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ClrTx/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4、认真听讲，跟着老师的思路积极思考,大胆表达自己的观点。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7970" name="文本占位符 467969"/>
          <p:cNvSpPr>
            <a:spLocks noGrp="1" noRot="1"/>
          </p:cNvSpPr>
          <p:nvPr>
            <p:ph type="body" idx="1"/>
          </p:nvPr>
        </p:nvSpPr>
        <p:spPr>
          <a:xfrm>
            <a:off x="304800" y="981075"/>
            <a:ext cx="8540750" cy="4886325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造成这一现象，可能有以下原因：</a:t>
            </a:r>
            <a:endParaRPr lang="zh-CN" altLang="x-none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1、老师讲的内容，孩子以前听到过或者已经懂了。</a:t>
            </a: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这就要求您和老师一起努力，培养孩子良好的学习习惯。</a:t>
            </a:r>
            <a:endParaRPr lang="zh-CN" altLang="x-none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检查孩子的书本是否干净、完整，课本上如果有乱写乱画现象，上课肯定在开小差；课本干净如新情况同样严重：也许他连书都没打开读过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。</a:t>
            </a: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书上该圈的、该划的、该点的、该做的笔记都有，才说明他上课认真听讲了。</a:t>
            </a:r>
            <a:endParaRPr lang="zh-CN" altLang="x-none" sz="2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	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3、通过查看作业本可以看到他作业的质量，掌握知识的情况和老师的评价。 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8994" name="文本框 468993"/>
          <p:cNvSpPr txBox="1"/>
          <p:nvPr/>
        </p:nvSpPr>
        <p:spPr>
          <a:xfrm>
            <a:off x="755650" y="404813"/>
            <a:ext cx="8208963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lvl="0" indent="-342900">
              <a:spcBef>
                <a:spcPct val="50000"/>
              </a:spcBef>
            </a:pPr>
            <a:r>
              <a:rPr lang="zh-CN" altLang="en-US" sz="3600" b="1">
                <a:solidFill>
                  <a:schemeClr val="tx2"/>
                </a:solidFill>
                <a:latin typeface="Arial" panose="020B0604020202020204" pitchFamily="34" charset="0"/>
                <a:ea typeface="华文行楷" pitchFamily="2" charset="-122"/>
              </a:rPr>
              <a:t>怎样培养孩子良好的听课习惯</a:t>
            </a:r>
            <a:endParaRPr lang="zh-CN" altLang="en-US" sz="3600" b="1">
              <a:solidFill>
                <a:schemeClr val="tx2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468995" name="文本框 468994"/>
          <p:cNvSpPr txBox="1"/>
          <p:nvPr/>
        </p:nvSpPr>
        <p:spPr>
          <a:xfrm>
            <a:off x="323850" y="2276475"/>
            <a:ext cx="88931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lvl="0" indent="-342900">
              <a:spcBef>
                <a:spcPct val="50000"/>
              </a:spcBef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、鼓励孩子积极参与，大胆表达自己的想法。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68996" name="文本框 468995"/>
          <p:cNvSpPr txBox="1"/>
          <p:nvPr/>
        </p:nvSpPr>
        <p:spPr>
          <a:xfrm>
            <a:off x="250825" y="2924175"/>
            <a:ext cx="8786813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lvl="0" indent="-342900">
              <a:spcBef>
                <a:spcPct val="50000"/>
              </a:spcBef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、回家后与孩子聊聊当天的课程，说说自己对文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  <a:p>
            <a:pPr marL="342900" lvl="0" indent="-342900">
              <a:spcBef>
                <a:spcPct val="50000"/>
              </a:spcBef>
            </a:pP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章的看法，甚至是对同学发言的想法。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68997" name="文本框 468996"/>
          <p:cNvSpPr txBox="1"/>
          <p:nvPr/>
        </p:nvSpPr>
        <p:spPr>
          <a:xfrm>
            <a:off x="323850" y="4076700"/>
            <a:ext cx="8964613" cy="1881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、孩子比较好动，建议您可以训练孩子安静的坐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一段时间，时间的长度可以从20分钟慢慢过度到40分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钟。在这一段时间内，您可以让他看看书、听听故事，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做做手工或者画画等等，逐步养成孩子的自控能力。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68998" name="文本框 468997"/>
          <p:cNvSpPr txBox="1"/>
          <p:nvPr/>
        </p:nvSpPr>
        <p:spPr>
          <a:xfrm>
            <a:off x="323850" y="1268413"/>
            <a:ext cx="8207375" cy="944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altLang="x-none" sz="2800" b="1" dirty="0">
                <a:latin typeface="华文楷体" pitchFamily="2" charset="-122"/>
                <a:ea typeface="华文楷体" pitchFamily="2" charset="-122"/>
              </a:rPr>
              <a:t>1、文具的准备要简单，不要花样太多。不带玩具到学校。</a:t>
            </a:r>
            <a:endParaRPr lang="zh-CN" altLang="x-none" sz="28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8211" name="文本占位符 478210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zh-CN" altLang="x-none" sz="4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二、孩子做作业磨蹭怎么办？</a:t>
            </a:r>
            <a:endParaRPr lang="en-US" altLang="zh-CN" sz="48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0018" name="文本占位符 470017"/>
          <p:cNvSpPr>
            <a:spLocks noGrp="1" noRot="1"/>
          </p:cNvSpPr>
          <p:nvPr>
            <p:ph type="body" idx="1"/>
          </p:nvPr>
        </p:nvSpPr>
        <p:spPr>
          <a:xfrm>
            <a:off x="323850" y="765175"/>
            <a:ext cx="8540750" cy="3886200"/>
          </a:xfrm>
          <a:ln/>
        </p:spPr>
        <p:txBody>
          <a:bodyPr/>
          <a:p>
            <a:pPr>
              <a:lnSpc>
                <a:spcPct val="80000"/>
              </a:lnSpc>
            </a:pPr>
            <a:endParaRPr lang="zh-CN" altLang="x-none" sz="36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x-none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1、家长要关注，要重视，分析其磨蹭的原因是什么。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    2、找到原因后就要对症下药：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	（1）使用计时活动，培养孩子的时间观念。做某件事情，需要多长时间，事先设定，以最快的速度保质保量完成，可以计时阅读、计时记忆、计时答题、计时劳动等。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（2）让孩子认识到“快得值得”。 每天应给孩子玩的时间，每天应有一小时属于孩子自己的时间，并让孩子知道，时间是靠自己节约下来的。还要给孩子适当的奖励，如：陪孩子做一件他喜欢的事情（滑滑板车），郊游、买书等。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42" name="文本占位符 471041"/>
          <p:cNvSpPr>
            <a:spLocks noGrp="1" noRot="1"/>
          </p:cNvSpPr>
          <p:nvPr>
            <p:ph type="body" idx="1"/>
          </p:nvPr>
        </p:nvSpPr>
        <p:spPr>
          <a:xfrm>
            <a:off x="250825" y="1052513"/>
            <a:ext cx="8540750" cy="3886200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zh-CN" altLang="x-none" sz="2800" dirty="0"/>
              <a:t>	</a:t>
            </a:r>
            <a:r>
              <a:rPr lang="zh-CN" altLang="x-none" dirty="0">
                <a:latin typeface="仿宋_GB2312" pitchFamily="49" charset="-122"/>
                <a:ea typeface="仿宋_GB2312" pitchFamily="49" charset="-122"/>
              </a:rPr>
              <a:t>（3）鼓励为主，正面引导。家长要改变观点，改责备为鼓励，如：“你能行”、“你可以快起来”，用这样一些激励性的语言来鼓励孩子。</a:t>
            </a:r>
            <a:endParaRPr lang="zh-CN" altLang="x-none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x-none" dirty="0">
                <a:latin typeface="仿宋_GB2312" pitchFamily="49" charset="-122"/>
                <a:ea typeface="仿宋_GB2312" pitchFamily="49" charset="-122"/>
              </a:rPr>
              <a:t>	（4）给孩子创造一个良好的学习环境，养成良好的学习习惯（专心、不能边吃东西边做作业，也不能写写玩玩。）。</a:t>
            </a:r>
            <a:endParaRPr lang="zh-CN" altLang="x-none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90000"/>
              </a:lnSpc>
            </a:pPr>
            <a:r>
              <a:rPr lang="en-US" altLang="zh-CN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x-none" dirty="0">
                <a:latin typeface="仿宋_GB2312" pitchFamily="49" charset="-122"/>
                <a:ea typeface="仿宋_GB2312" pitchFamily="49" charset="-122"/>
              </a:rPr>
              <a:t>（5）平时就要养成严格遵守作息时间的习惯。让孩子自己订时间按时睡觉，按时起床，按时间表做自己的事情。</a:t>
            </a:r>
            <a:endParaRPr lang="zh-CN" altLang="x-none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7187" name="文本占位符 477186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 sz="54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54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三、孩子做作业总是粗</a:t>
            </a:r>
            <a:endParaRPr lang="zh-CN" altLang="en-US" sz="54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sz="54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心怎么办？</a:t>
            </a:r>
            <a:endParaRPr lang="zh-CN" altLang="en-US" sz="54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endParaRPr lang="zh-CN" altLang="en-US" sz="5400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2066" name="文本占位符 472065"/>
          <p:cNvSpPr>
            <a:spLocks noGrp="1" noRot="1"/>
          </p:cNvSpPr>
          <p:nvPr>
            <p:ph type="body" idx="1"/>
          </p:nvPr>
        </p:nvSpPr>
        <p:spPr>
          <a:xfrm>
            <a:off x="466725" y="765175"/>
            <a:ext cx="8540750" cy="3886200"/>
          </a:xfrm>
          <a:ln/>
        </p:spPr>
        <p:txBody>
          <a:bodyPr/>
          <a:p>
            <a:pPr>
              <a:lnSpc>
                <a:spcPct val="80000"/>
              </a:lnSpc>
            </a:pPr>
            <a:endParaRPr lang="en-US" altLang="zh-CN" sz="3600" b="1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	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、帮助孩子合理安排作息时间，让孩子学会“专时专用”，玩要玩得开心，学要学得认真。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	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、帮助孩子养成认真审题的作业习惯，告诉孩子要仔细看题目，多读几遍，然后认真想问题，最后再做。如果他遇到难题，在帮助他的时候，必须先让他思考一下，做作业先是求对，再求快。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	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、做完作业还要检查，教会孩子检查的方法。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	</a:t>
            </a: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、为孩子准备一本错题本，当孩子因粗心而做错作业时，可以让孩子把错题集中，并记录下来，同他一起分析错误的原因，并找出规律，再出些类似的题目给他做。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6707" name="文本占位符 456706"/>
          <p:cNvSpPr>
            <a:spLocks noGrp="1" noRot="1"/>
          </p:cNvSpPr>
          <p:nvPr>
            <p:ph type="body" idx="1"/>
          </p:nvPr>
        </p:nvSpPr>
        <p:spPr>
          <a:xfrm>
            <a:off x="323850" y="1412875"/>
            <a:ext cx="8820150" cy="3886200"/>
          </a:xfrm>
          <a:ln/>
        </p:spPr>
        <p:txBody>
          <a:bodyPr/>
          <a:p>
            <a:pPr>
              <a:buNone/>
            </a:pPr>
            <a:r>
              <a:rPr lang="zh-CN" altLang="en-US" sz="6600" dirty="0">
                <a:ea typeface="楷体_GB2312" pitchFamily="49" charset="-122"/>
              </a:rPr>
              <a:t>　</a:t>
            </a:r>
            <a:r>
              <a:rPr lang="zh-CN" altLang="en-US" sz="6600" dirty="0">
                <a:solidFill>
                  <a:schemeClr val="tx2"/>
                </a:solidFill>
                <a:ea typeface="楷体_GB2312" pitchFamily="49" charset="-122"/>
              </a:rPr>
              <a:t>（四）怎样培养孩</a:t>
            </a:r>
            <a:endParaRPr lang="zh-CN" altLang="en-US" sz="6600" dirty="0">
              <a:solidFill>
                <a:schemeClr val="tx2"/>
              </a:solidFill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dirty="0">
                <a:solidFill>
                  <a:schemeClr val="tx2"/>
                </a:solidFill>
                <a:ea typeface="楷体_GB2312" pitchFamily="49" charset="-122"/>
              </a:rPr>
              <a:t>子读书的兴趣与习惯？</a:t>
            </a:r>
            <a:endParaRPr lang="zh-CN" altLang="en-US" sz="6600" dirty="0">
              <a:solidFill>
                <a:schemeClr val="tx2"/>
              </a:solidFill>
              <a:ea typeface="楷体_GB2312" pitchFamily="49" charset="-122"/>
            </a:endParaRPr>
          </a:p>
        </p:txBody>
      </p:sp>
      <p:pic>
        <p:nvPicPr>
          <p:cNvPr id="456708" name="图片 456707" descr="j02321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6375" y="4005263"/>
            <a:ext cx="2587625" cy="2655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8275" name="文本占位符 438274"/>
          <p:cNvSpPr>
            <a:spLocks noGrp="1" noRot="1"/>
          </p:cNvSpPr>
          <p:nvPr>
            <p:ph type="body" idx="1"/>
          </p:nvPr>
        </p:nvSpPr>
        <p:spPr>
          <a:xfrm>
            <a:off x="603250" y="1196975"/>
            <a:ext cx="8540750" cy="3886200"/>
          </a:xfrm>
          <a:ln/>
        </p:spPr>
        <p:txBody>
          <a:bodyPr/>
          <a:p>
            <a:pPr>
              <a:buNone/>
            </a:pPr>
            <a:r>
              <a:rPr lang="en-US" altLang="zh-CN" sz="66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造成这一现状的</a:t>
            </a:r>
            <a:endParaRPr lang="zh-CN" altLang="en-US" sz="6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主要原因</a:t>
            </a:r>
            <a:r>
              <a:rPr lang="en-US" altLang="zh-CN" sz="6600" b="1" dirty="0"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幼儿园</a:t>
            </a:r>
            <a:endParaRPr lang="zh-CN" altLang="en-US" sz="6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与小学存在本质的差</a:t>
            </a:r>
            <a:endParaRPr lang="zh-CN" altLang="en-US" sz="66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b="1" dirty="0">
                <a:latin typeface="楷体_GB2312" pitchFamily="49" charset="-122"/>
                <a:ea typeface="楷体_GB2312" pitchFamily="49" charset="-122"/>
              </a:rPr>
              <a:t>异。</a:t>
            </a:r>
            <a:r>
              <a:rPr lang="zh-CN" altLang="en-US" sz="6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6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3635" name="文本框 453634"/>
          <p:cNvSpPr txBox="1"/>
          <p:nvPr/>
        </p:nvSpPr>
        <p:spPr>
          <a:xfrm>
            <a:off x="971550" y="3860800"/>
            <a:ext cx="75612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sz="3200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53636" name="文本框 453635"/>
          <p:cNvSpPr txBox="1"/>
          <p:nvPr/>
        </p:nvSpPr>
        <p:spPr>
          <a:xfrm>
            <a:off x="395288" y="1341438"/>
            <a:ext cx="8424862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未来行动方向：</a:t>
            </a:r>
            <a:endParaRPr lang="zh-CN" altLang="en-US" sz="36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 lvl="0"/>
            <a:endParaRPr lang="zh-CN" altLang="en-US" sz="36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 lvl="0"/>
            <a:r>
              <a:rPr lang="en-US" altLang="zh-CN" sz="36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36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、引导孩子与好书为友、与经典为伴。</a:t>
            </a:r>
            <a:endParaRPr lang="zh-CN" altLang="en-US" sz="36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 lvl="0"/>
            <a:endParaRPr lang="zh-CN" altLang="en-US" sz="36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 lvl="0"/>
            <a:r>
              <a:rPr lang="en-US" altLang="zh-CN" sz="36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36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、培养孩子边读边思考的习惯。</a:t>
            </a:r>
            <a:endParaRPr lang="zh-CN" altLang="en-US" sz="36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3091" name="文本占位符 473090"/>
          <p:cNvSpPr>
            <a:spLocks noGrp="1" noRot="1"/>
          </p:cNvSpPr>
          <p:nvPr>
            <p:ph type="body" idx="1"/>
          </p:nvPr>
        </p:nvSpPr>
        <p:spPr>
          <a:xfrm>
            <a:off x="323850" y="1412875"/>
            <a:ext cx="8540750" cy="3886200"/>
          </a:xfrm>
          <a:ln/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000" dirty="0">
                <a:solidFill>
                  <a:schemeClr val="tx2"/>
                </a:solidFill>
              </a:rPr>
              <a:t>        </a:t>
            </a:r>
            <a:r>
              <a:rPr lang="en-US" altLang="zh-CN" sz="2800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每天定时阅读，保证时间。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进行亲子阅读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，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进行分享。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刚开始读书以培养兴趣为主，因此选择有趣味的书给孩子看。注意：篇幅要短而小；内容要容易理解；注意阅读气氛要轻松愉悦；鼓励孩子去猜测故事的下文，从而增强孩子读书的兴趣。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经常带孩子逛书店，每个双休日都陪孩子到书店坐坐，那里有很多看书的孩子，书店也专门安排了坐位给孩子们看书，所以那里很容易形成一个看书的“气”场。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sz="2800" b="1" dirty="0">
                <a:latin typeface="仿宋_GB2312" pitchFamily="49" charset="-122"/>
                <a:ea typeface="仿宋_GB2312" pitchFamily="49" charset="-122"/>
              </a:rPr>
              <a:t>5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zh-CN" altLang="x-none" sz="2800" b="1" dirty="0">
                <a:latin typeface="仿宋_GB2312" pitchFamily="49" charset="-122"/>
                <a:ea typeface="仿宋_GB2312" pitchFamily="49" charset="-122"/>
              </a:rPr>
              <a:t>把书放在孩子房间里低矮的书架上以便孩子翻阅。</a:t>
            </a:r>
            <a:endParaRPr lang="zh-CN" altLang="x-none" sz="2800" b="1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5682" name="文本占位符 455681"/>
          <p:cNvSpPr>
            <a:spLocks noGrp="1" noRot="1"/>
          </p:cNvSpPr>
          <p:nvPr>
            <p:ph type="body" idx="1"/>
          </p:nvPr>
        </p:nvSpPr>
        <p:spPr>
          <a:xfrm>
            <a:off x="395288" y="260350"/>
            <a:ext cx="8229600" cy="6597650"/>
          </a:xfrm>
          <a:ln/>
        </p:spPr>
        <p:txBody>
          <a:bodyPr/>
          <a:p>
            <a:pPr>
              <a:lnSpc>
                <a:spcPct val="130000"/>
              </a:lnSpc>
            </a:pPr>
            <a:endParaRPr lang="en-US" altLang="zh-CN" sz="600" dirty="0"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低年段推荐书目</a:t>
            </a:r>
            <a:endParaRPr lang="zh-CN" altLang="en-US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木偶奇遇记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》*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安徒生童话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    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安徽美术出版社  钻石梦幻篇</a:t>
            </a:r>
            <a:endParaRPr lang="zh-CN" altLang="en-US" sz="24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格林童话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      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安徽美术出版社  钻石梦幻篇 </a:t>
            </a:r>
            <a:endParaRPr lang="zh-CN" altLang="en-US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神奇的钓鱼竿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说谎的放羊娃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一千零一页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     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哈尔滨出版社</a:t>
            </a:r>
            <a:endParaRPr lang="zh-CN" altLang="en-US" sz="24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我的第一本安全护照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》-----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生活手册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*</a:t>
            </a:r>
            <a:endParaRPr lang="en-US" altLang="zh-CN" sz="24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8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蓝猫淘气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3000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问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9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西游记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10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2400" b="1" dirty="0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三毛流浪记</a:t>
            </a:r>
            <a:r>
              <a:rPr lang="en-US" altLang="zh-CN" sz="2400" b="1">
                <a:solidFill>
                  <a:srgbClr val="FF0066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endParaRPr lang="en-US" altLang="zh-CN" sz="2400" b="1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400" b="1" dirty="0">
              <a:solidFill>
                <a:srgbClr val="FF0066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4114" name="标题 47411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>
                <a:ea typeface="仿宋_GB2312" pitchFamily="49" charset="-122"/>
              </a:rPr>
              <a:t>培养孩子习惯要注意的五个原则</a:t>
            </a:r>
            <a:endParaRPr lang="zh-CN" altLang="en-US" b="1">
              <a:ea typeface="仿宋_GB2312" pitchFamily="49" charset="-122"/>
            </a:endParaRPr>
          </a:p>
        </p:txBody>
      </p:sp>
      <p:sp>
        <p:nvSpPr>
          <p:cNvPr id="474115" name="文本占位符 474114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 dirty="0"/>
              <a:t>  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1、父母要以身作则。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2、要注意孩子的第一次。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3、培养习惯过程中不要有例外。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4、要给以孩子积极的鼓励。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5、培养习惯要少说教，多训练。从身边的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小事做起。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9234" name="文本占位符 479233"/>
          <p:cNvSpPr>
            <a:spLocks noGrp="1" noRot="1"/>
          </p:cNvSpPr>
          <p:nvPr>
            <p:ph type="body" idx="1"/>
          </p:nvPr>
        </p:nvSpPr>
        <p:spPr>
          <a:xfrm>
            <a:off x="468313" y="1125538"/>
            <a:ext cx="8229600" cy="4525962"/>
          </a:xfrm>
          <a:ln/>
        </p:spPr>
        <p:txBody>
          <a:bodyPr/>
          <a:p>
            <a:pPr>
              <a:lnSpc>
                <a:spcPct val="125000"/>
              </a:lnSpc>
            </a:pPr>
            <a:r>
              <a:rPr lang="zh-CN" altLang="en-US" dirty="0">
                <a:ea typeface="楷体_GB2312" pitchFamily="49" charset="-122"/>
              </a:rPr>
              <a:t>总之，幼小衔接对于大班孩子来说是非常关键的，所以，我们要家长、社会、学校三结合共同做好衔接工作。</a:t>
            </a:r>
            <a:endParaRPr lang="zh-CN" altLang="en-US" dirty="0">
              <a:ea typeface="楷体_GB2312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dirty="0">
                <a:ea typeface="楷体_GB2312" pitchFamily="49" charset="-122"/>
              </a:rPr>
              <a:t>感谢各位家长能从百忙中抽出时间参加这个会，有说的不到的地方还请大家见谅，有不同意见的家长我们还可以进行沟通、交流。</a:t>
            </a:r>
            <a:endParaRPr lang="zh-CN" altLang="en-US" dirty="0"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0258" name="标题 48025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sz="4000" dirty="0">
                <a:solidFill>
                  <a:schemeClr val="hlink"/>
                </a:solidFill>
                <a:ea typeface="华文隶书" pitchFamily="2" charset="-122"/>
              </a:rPr>
              <a:t>         </a:t>
            </a:r>
            <a:r>
              <a:rPr lang="zh-CN" altLang="en-US" sz="4000" dirty="0">
                <a:solidFill>
                  <a:schemeClr val="hlink"/>
                </a:solidFill>
                <a:ea typeface="华文隶书" pitchFamily="2" charset="-122"/>
              </a:rPr>
              <a:t>愿天下所有的孩子快乐成长</a:t>
            </a:r>
            <a:br>
              <a:rPr lang="zh-CN" altLang="en-US" sz="4000" dirty="0">
                <a:solidFill>
                  <a:schemeClr val="hlink"/>
                </a:solidFill>
                <a:ea typeface="华文隶书" pitchFamily="2" charset="-122"/>
              </a:rPr>
            </a:br>
            <a:r>
              <a:rPr lang="zh-CN" altLang="en-US" sz="4000" dirty="0">
                <a:solidFill>
                  <a:schemeClr val="hlink"/>
                </a:solidFill>
                <a:ea typeface="华文隶书" pitchFamily="2" charset="-122"/>
              </a:rPr>
              <a:t>                    家庭幸福美满</a:t>
            </a:r>
            <a:endParaRPr lang="zh-CN" altLang="en-US" sz="4000" dirty="0">
              <a:solidFill>
                <a:schemeClr val="hlink"/>
              </a:solidFill>
              <a:ea typeface="华文隶书" pitchFamily="2" charset="-122"/>
            </a:endParaRPr>
          </a:p>
        </p:txBody>
      </p:sp>
      <p:sp>
        <p:nvSpPr>
          <p:cNvPr id="480259" name="文本占位符 480258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 algn="ctr">
              <a:buNone/>
            </a:pPr>
            <a:endParaRPr lang="en-US" altLang="zh-CN" dirty="0"/>
          </a:p>
          <a:p>
            <a:pPr algn="ctr">
              <a:buNone/>
            </a:pPr>
            <a:endParaRPr lang="en-US" altLang="zh-CN" dirty="0"/>
          </a:p>
        </p:txBody>
      </p:sp>
      <p:pic>
        <p:nvPicPr>
          <p:cNvPr id="480260" name="图片 480259" descr="PE03254_"/>
          <p:cNvPicPr>
            <a:picLocks noChangeAspect="1"/>
          </p:cNvPicPr>
          <p:nvPr/>
        </p:nvPicPr>
        <p:blipFill>
          <a:blip r:embed="rId1">
            <a:lum bright="-4001" contrast="-16000"/>
          </a:blip>
          <a:stretch>
            <a:fillRect/>
          </a:stretch>
        </p:blipFill>
        <p:spPr>
          <a:xfrm>
            <a:off x="827088" y="1484313"/>
            <a:ext cx="5472112" cy="452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0261" name="文本框 480260"/>
          <p:cNvSpPr txBox="1"/>
          <p:nvPr/>
        </p:nvSpPr>
        <p:spPr>
          <a:xfrm>
            <a:off x="5214938" y="2446338"/>
            <a:ext cx="1557337" cy="19192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>
              <a:buClrTx/>
            </a:pPr>
            <a:endParaRPr lang="en-US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Tx/>
            </a:pPr>
            <a:endParaRPr lang="en-US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Tx/>
            </a:pPr>
            <a:endParaRPr lang="en-US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Tx/>
            </a:pPr>
            <a:endParaRPr lang="en-US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buClrTx/>
            </a:pPr>
            <a:endParaRPr lang="en-US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0262" name="文本框 480261"/>
          <p:cNvSpPr txBox="1"/>
          <p:nvPr/>
        </p:nvSpPr>
        <p:spPr>
          <a:xfrm>
            <a:off x="6300788" y="2276475"/>
            <a:ext cx="668337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隶书" pitchFamily="2" charset="-122"/>
              </a:rPr>
              <a:t>谢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隶书" pitchFamily="2" charset="-122"/>
            </a:endParaRPr>
          </a:p>
          <a:p>
            <a:pPr lvl="0">
              <a:buClrTx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隶书" pitchFamily="2" charset="-122"/>
              </a:rPr>
              <a:t>谢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隶书" pitchFamily="2" charset="-122"/>
            </a:endParaRPr>
          </a:p>
          <a:p>
            <a:pPr lvl="0">
              <a:buClrTx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隶书" pitchFamily="2" charset="-122"/>
              </a:rPr>
              <a:t>大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隶书" pitchFamily="2" charset="-122"/>
            </a:endParaRPr>
          </a:p>
          <a:p>
            <a:pPr lvl="0">
              <a:buClrTx/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华文隶书" pitchFamily="2" charset="-122"/>
              </a:rPr>
              <a:t>家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华文隶书" pitchFamily="2" charset="-122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1826" name="文本占位符 461825"/>
          <p:cNvSpPr>
            <a:spLocks noGrp="1" noRot="1"/>
          </p:cNvSpPr>
          <p:nvPr>
            <p:ph type="body" idx="1"/>
          </p:nvPr>
        </p:nvSpPr>
        <p:spPr>
          <a:xfrm>
            <a:off x="34925" y="404813"/>
            <a:ext cx="9144000" cy="6192837"/>
          </a:xfrm>
          <a:ln/>
        </p:spPr>
        <p:txBody>
          <a:bodyPr vert="horz" wrap="square" anchor="t"/>
          <a:p>
            <a:pPr>
              <a:lnSpc>
                <a:spcPct val="80000"/>
              </a:lnSpc>
            </a:pPr>
            <a:r>
              <a:rPr lang="zh-CN" altLang="x-none" b="1" dirty="0"/>
              <a:t>    </a:t>
            </a: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我们先从幼儿园与小学两类教育机构进行比</a:t>
            </a:r>
            <a:endParaRPr lang="zh-CN" altLang="x-none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较，看这种不适应的存在，主要表现在八个不一：</a:t>
            </a:r>
            <a:endParaRPr lang="zh-CN" altLang="x-none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1、学习时间不一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（幼儿园</a:t>
            </a: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小时，小学</a:t>
            </a:r>
            <a:r>
              <a:rPr lang="en-US" altLang="zh-CN" b="1" dirty="0">
                <a:latin typeface="仿宋_GB2312" pitchFamily="49" charset="-122"/>
                <a:ea typeface="仿宋_GB2312" pitchFamily="49" charset="-122"/>
              </a:rPr>
              <a:t>3-4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小时）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　　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  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2、生活制度不一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（幼儿园是活动学习相结合，小学只有活动课才能让孩子动起来。）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　　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  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3、生活环境不一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（幼儿园里的布置美观、形象和富有儿童情趣。而小学教室只有桌椅，使幼儿感到枯燥。）</a:t>
            </a:r>
            <a:endParaRPr lang="zh-CN" altLang="en-US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  </a:t>
            </a:r>
            <a:endParaRPr lang="zh-CN" altLang="x-none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x-none" b="1" dirty="0">
                <a:latin typeface="仿宋_GB2312" pitchFamily="49" charset="-122"/>
                <a:ea typeface="仿宋_GB2312" pitchFamily="49" charset="-122"/>
              </a:rPr>
              <a:t>4、生活内容不一</a:t>
            </a:r>
            <a:r>
              <a:rPr lang="zh-CN" altLang="en-US" b="1" dirty="0">
                <a:latin typeface="仿宋_GB2312" pitchFamily="49" charset="-122"/>
                <a:ea typeface="仿宋_GB2312" pitchFamily="49" charset="-122"/>
              </a:rPr>
              <a:t>（幼儿园：游戏，小学：学习）</a:t>
            </a:r>
            <a:endParaRPr lang="zh-CN" altLang="en-US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　　</a:t>
            </a:r>
            <a:endParaRPr lang="zh-CN" altLang="x-none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　　　</a:t>
            </a:r>
            <a:endParaRPr lang="zh-CN" altLang="x-none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x-none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80000"/>
              </a:lnSpc>
            </a:pPr>
            <a:endParaRPr lang="zh-CN" altLang="x-none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2850" name="文本占位符 462849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/>
              <a:t>	</a:t>
            </a:r>
            <a:endParaRPr lang="en-US" altLang="zh-CN"/>
          </a:p>
        </p:txBody>
      </p:sp>
      <p:sp>
        <p:nvSpPr>
          <p:cNvPr id="462851" name="文本框 462850"/>
          <p:cNvSpPr txBox="1"/>
          <p:nvPr/>
        </p:nvSpPr>
        <p:spPr>
          <a:xfrm>
            <a:off x="466725" y="620713"/>
            <a:ext cx="7908925" cy="6672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90000"/>
              </a:lnSpc>
            </a:pPr>
            <a:r>
              <a:rPr lang="zh-CN" altLang="x-none" sz="3200" b="1" dirty="0">
                <a:latin typeface="仿宋_GB2312" pitchFamily="49" charset="-122"/>
                <a:ea typeface="仿宋_GB2312" pitchFamily="49" charset="-122"/>
              </a:rPr>
              <a:t>5、睡眠时间不一　　</a:t>
            </a:r>
            <a:endParaRPr lang="zh-CN" altLang="x-none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endParaRPr lang="zh-CN" altLang="x-none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r>
              <a:rPr lang="zh-CN" altLang="x-none" sz="3200" b="1" dirty="0">
                <a:latin typeface="仿宋_GB2312" pitchFamily="49" charset="-122"/>
                <a:ea typeface="仿宋_GB2312" pitchFamily="49" charset="-122"/>
              </a:rPr>
              <a:t>6、师生关系不一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（幼儿园：一个班教师是二教一保配备，而小学是一个班</a:t>
            </a:r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5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、</a:t>
            </a:r>
            <a:r>
              <a:rPr lang="en-US" altLang="zh-CN" sz="3200" b="1" dirty="0">
                <a:latin typeface="仿宋_GB2312" pitchFamily="49" charset="-122"/>
                <a:ea typeface="仿宋_GB2312" pitchFamily="49" charset="-122"/>
              </a:rPr>
              <a:t>6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位课任教师，一节课一轮换）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endParaRPr lang="zh-CN" altLang="x-none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r>
              <a:rPr lang="zh-CN" altLang="x-none" sz="3200" b="1" dirty="0">
                <a:latin typeface="仿宋_GB2312" pitchFamily="49" charset="-122"/>
                <a:ea typeface="仿宋_GB2312" pitchFamily="49" charset="-122"/>
              </a:rPr>
              <a:t>7、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家长</a:t>
            </a:r>
            <a:r>
              <a:rPr lang="zh-CN" altLang="x-none" sz="3200" b="1" dirty="0">
                <a:latin typeface="仿宋_GB2312" pitchFamily="49" charset="-122"/>
                <a:ea typeface="仿宋_GB2312" pitchFamily="49" charset="-122"/>
              </a:rPr>
              <a:t>要求不一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（幼儿园：健康开心，小学：学习成绩）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endParaRPr lang="zh-CN" altLang="x-none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r>
              <a:rPr lang="zh-CN" altLang="x-none" sz="3200" b="1" dirty="0">
                <a:latin typeface="仿宋_GB2312" pitchFamily="49" charset="-122"/>
                <a:ea typeface="仿宋_GB2312" pitchFamily="49" charset="-122"/>
              </a:rPr>
              <a:t>8、教学方法不一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（幼儿园教学具有直观性、趣味性和多样性的特点，是在玩中学，学中玩。而小学强调系统性、知识性，需要勤奋刻苦才能完成学习任务。　）</a:t>
            </a: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endParaRPr lang="zh-CN" altLang="en-US" sz="3200" b="1" dirty="0">
              <a:latin typeface="仿宋_GB2312" pitchFamily="49" charset="-122"/>
              <a:ea typeface="仿宋_GB2312" pitchFamily="49" charset="-122"/>
            </a:endParaRPr>
          </a:p>
          <a:p>
            <a:pPr lvl="0">
              <a:lnSpc>
                <a:spcPct val="90000"/>
              </a:lnSpc>
            </a:pPr>
            <a:endParaRPr lang="zh-CN" altLang="x-none" sz="3200" dirty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9299" name="文本占位符 439298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 sz="6600" b="1" dirty="0"/>
              <a:t>      </a:t>
            </a:r>
            <a:r>
              <a:rPr lang="zh-CN" altLang="en-US" sz="6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幼小衔接，作为家</a:t>
            </a:r>
            <a:endParaRPr lang="zh-CN" altLang="en-US" sz="6600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None/>
            </a:pPr>
            <a:r>
              <a:rPr lang="zh-CN" altLang="en-US" sz="66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长我们该做什么？</a:t>
            </a:r>
            <a:r>
              <a:rPr lang="zh-CN" altLang="en-US" sz="6600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66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628" name="文本占位符 410627"/>
          <p:cNvSpPr>
            <a:spLocks noGrp="1" noRot="1"/>
          </p:cNvSpPr>
          <p:nvPr>
            <p:ph type="body" idx="1"/>
          </p:nvPr>
        </p:nvSpPr>
        <p:spPr>
          <a:xfrm>
            <a:off x="304800" y="620713"/>
            <a:ext cx="8540750" cy="5688012"/>
          </a:xfrm>
          <a:ln/>
        </p:spPr>
        <p:txBody>
          <a:bodyPr vert="horz" wrap="square" lIns="91440" tIns="45720" rIns="91440" bIns="45720" anchor="t"/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（一）物质准备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、双肩背的书包。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、简单的铅笔盒。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、硬性铅笔。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、多样的卷笔刀。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5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、方形的橡皮。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　　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6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、喝水杯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en-US" altLang="zh-CN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7</a:t>
            </a: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、给孩子布置一个固定的、安静的区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2"/>
                </a:solidFill>
                <a:latin typeface="仿宋_GB2312" pitchFamily="49" charset="-122"/>
                <a:ea typeface="仿宋_GB2312" pitchFamily="49" charset="-122"/>
              </a:rPr>
              <a:t>域，让他做功课。</a:t>
            </a:r>
            <a:endParaRPr lang="zh-CN" altLang="en-US" b="1" dirty="0">
              <a:solidFill>
                <a:schemeClr val="tx2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5342</Words>
  <Application>WPS 演示</Application>
  <PresentationFormat>在屏幕上显示</PresentationFormat>
  <Paragraphs>345</Paragraphs>
  <Slides>55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8" baseType="lpstr">
      <vt:lpstr>Arial</vt:lpstr>
      <vt:lpstr>宋体</vt:lpstr>
      <vt:lpstr>Wingdings</vt:lpstr>
      <vt:lpstr>华文行楷</vt:lpstr>
      <vt:lpstr>华文楷体</vt:lpstr>
      <vt:lpstr>楷体_GB2312</vt:lpstr>
      <vt:lpstr>仿宋_GB2312</vt:lpstr>
      <vt:lpstr>华文隶书</vt:lpstr>
      <vt:lpstr>Times New Roman</vt:lpstr>
      <vt:lpstr>微软雅黑</vt:lpstr>
      <vt:lpstr>新宋体</vt:lpstr>
      <vt:lpstr>仿宋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COMMONORG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COMMON</dc:creator>
  <cp:lastModifiedBy>hoing</cp:lastModifiedBy>
  <cp:revision>102</cp:revision>
  <dcterms:created xsi:type="dcterms:W3CDTF">2006-06-05T08:22:21Z</dcterms:created>
  <dcterms:modified xsi:type="dcterms:W3CDTF">2017-06-06T08:54:20Z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2052-10.1.0.6391</vt:lpwstr>
  </property>
</Properties>
</file>